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5"/>
  </p:notesMasterIdLst>
  <p:handoutMasterIdLst>
    <p:handoutMasterId r:id="rId36"/>
  </p:handoutMasterIdLst>
  <p:sldIdLst>
    <p:sldId id="265" r:id="rId5"/>
    <p:sldId id="310" r:id="rId6"/>
    <p:sldId id="311" r:id="rId7"/>
    <p:sldId id="320" r:id="rId8"/>
    <p:sldId id="312" r:id="rId9"/>
    <p:sldId id="314" r:id="rId10"/>
    <p:sldId id="315" r:id="rId11"/>
    <p:sldId id="316" r:id="rId12"/>
    <p:sldId id="317" r:id="rId13"/>
    <p:sldId id="318" r:id="rId14"/>
    <p:sldId id="322" r:id="rId15"/>
    <p:sldId id="323" r:id="rId16"/>
    <p:sldId id="324" r:id="rId17"/>
    <p:sldId id="325" r:id="rId18"/>
    <p:sldId id="326" r:id="rId19"/>
    <p:sldId id="328" r:id="rId20"/>
    <p:sldId id="329" r:id="rId21"/>
    <p:sldId id="330" r:id="rId22"/>
    <p:sldId id="331" r:id="rId23"/>
    <p:sldId id="332" r:id="rId24"/>
    <p:sldId id="327" r:id="rId25"/>
    <p:sldId id="333" r:id="rId26"/>
    <p:sldId id="334" r:id="rId27"/>
    <p:sldId id="335" r:id="rId28"/>
    <p:sldId id="336" r:id="rId29"/>
    <p:sldId id="337" r:id="rId30"/>
    <p:sldId id="338" r:id="rId31"/>
    <p:sldId id="339" r:id="rId32"/>
    <p:sldId id="340" r:id="rId33"/>
    <p:sldId id="341" r:id="rId34"/>
  </p:sldIdLst>
  <p:sldSz cx="12188825" cy="6858000"/>
  <p:notesSz cx="6858000" cy="9144000"/>
  <p:custDataLst>
    <p:tags r:id="rId37"/>
  </p:custData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9" autoAdjust="0"/>
  </p:normalViewPr>
  <p:slideViewPr>
    <p:cSldViewPr showGuides="1">
      <p:cViewPr varScale="1">
        <p:scale>
          <a:sx n="85" d="100"/>
          <a:sy n="85" d="100"/>
        </p:scale>
        <p:origin x="547" y="91"/>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rtlCol="0"/>
        <a:lstStyle/>
        <a:p>
          <a:pPr rtl="0"/>
          <a:endParaRPr lang="en-US"/>
        </a:p>
      </dgm:t>
    </dgm:pt>
    <dgm:pt modelId="{AB2E8498-CC81-452F-A895-08F3845AA347}">
      <dgm:prSet phldrT="[Text]"/>
      <dgm:spPr/>
      <dgm:t>
        <a:bodyPr rtlCol="0"/>
        <a:lstStyle/>
        <a:p>
          <a:pPr rtl="0"/>
          <a:r>
            <a:rPr lang="fr-FR" noProof="0" dirty="0"/>
            <a:t>Installation de </a:t>
          </a:r>
          <a:r>
            <a:rPr lang="fr-FR" noProof="0" dirty="0" err="1"/>
            <a:t>OpenVPN</a:t>
          </a:r>
          <a:endParaRPr lang="fr-FR" noProof="0" dirty="0"/>
        </a:p>
      </dgm:t>
    </dgm:pt>
    <dgm:pt modelId="{4C65E2C8-0CBB-4D8C-AD60-6B0105C62B84}" type="parTrans" cxnId="{2D5B3E3B-3EE5-4072-933E-27DF5400591C}">
      <dgm:prSet/>
      <dgm:spPr/>
      <dgm:t>
        <a:bodyPr rtlCol="0"/>
        <a:lstStyle/>
        <a:p>
          <a:pPr rtl="0"/>
          <a:endParaRPr lang="en-US"/>
        </a:p>
      </dgm:t>
    </dgm:pt>
    <dgm:pt modelId="{9A1F3304-AA9E-4FBC-89BA-9095C80E47C9}" type="sibTrans" cxnId="{2D5B3E3B-3EE5-4072-933E-27DF5400591C}">
      <dgm:prSet/>
      <dgm:spPr/>
      <dgm:t>
        <a:bodyPr rtlCol="0"/>
        <a:lstStyle/>
        <a:p>
          <a:pPr rtl="0"/>
          <a:endParaRPr lang="en-US"/>
        </a:p>
      </dgm:t>
    </dgm:pt>
    <dgm:pt modelId="{BF381BD4-48DC-48BF-8C18-C307CDD4D490}">
      <dgm:prSet phldrT="[Text]"/>
      <dgm:spPr/>
      <dgm:t>
        <a:bodyPr rtlCol="0"/>
        <a:lstStyle/>
        <a:p>
          <a:pPr rtl="0"/>
          <a:r>
            <a:rPr lang="fr-FR" noProof="0" dirty="0"/>
            <a:t>Configuration du VPN</a:t>
          </a:r>
        </a:p>
      </dgm:t>
    </dgm:pt>
    <dgm:pt modelId="{5D881325-883F-44A1-A5FB-E01856D07A5B}" type="parTrans" cxnId="{5F9EDECD-FB20-4615-B5EC-47255B2B532F}">
      <dgm:prSet/>
      <dgm:spPr/>
      <dgm:t>
        <a:bodyPr rtlCol="0"/>
        <a:lstStyle/>
        <a:p>
          <a:pPr rtl="0"/>
          <a:endParaRPr lang="en-US"/>
        </a:p>
      </dgm:t>
    </dgm:pt>
    <dgm:pt modelId="{2C645F98-BC4B-4797-BC42-0872EA7B0575}" type="sibTrans" cxnId="{5F9EDECD-FB20-4615-B5EC-47255B2B532F}">
      <dgm:prSet/>
      <dgm:spPr/>
      <dgm:t>
        <a:bodyPr rtlCol="0"/>
        <a:lstStyle/>
        <a:p>
          <a:pPr rtl="0"/>
          <a:endParaRPr lang="en-US"/>
        </a:p>
      </dgm:t>
    </dgm:pt>
    <dgm:pt modelId="{F6D27D1B-CDCB-481F-B8FA-AB31B2A119DE}">
      <dgm:prSet phldrT="[Text]"/>
      <dgm:spPr/>
      <dgm:t>
        <a:bodyPr rtlCol="0"/>
        <a:lstStyle/>
        <a:p>
          <a:pPr rtl="0"/>
          <a:r>
            <a:rPr lang="fr-FR" noProof="0" dirty="0"/>
            <a:t>Client</a:t>
          </a:r>
        </a:p>
      </dgm:t>
    </dgm:pt>
    <dgm:pt modelId="{8A7BF306-8E53-4B16-9E7E-A79AE3DF6BE2}" type="parTrans" cxnId="{A63D53AC-541A-4D09-9620-8B1C8D7B91DE}">
      <dgm:prSet/>
      <dgm:spPr/>
      <dgm:t>
        <a:bodyPr rtlCol="0"/>
        <a:lstStyle/>
        <a:p>
          <a:pPr rtl="0"/>
          <a:endParaRPr lang="en-US"/>
        </a:p>
      </dgm:t>
    </dgm:pt>
    <dgm:pt modelId="{7AEB6639-3258-49E8-8B1F-B4A9C61922BE}" type="sibTrans" cxnId="{A63D53AC-541A-4D09-9620-8B1C8D7B91DE}">
      <dgm:prSet/>
      <dgm:spPr/>
      <dgm:t>
        <a:bodyPr rtlCol="0"/>
        <a:lstStyle/>
        <a:p>
          <a:pPr rtl="0"/>
          <a:endParaRPr lang="en-US"/>
        </a:p>
      </dgm:t>
    </dgm:pt>
    <dgm:pt modelId="{58828492-5CEF-4AFE-95CB-5D7E6A18158B}">
      <dgm:prSet phldrT="[Text]"/>
      <dgm:spPr/>
      <dgm:t>
        <a:bodyPr rtlCol="0"/>
        <a:lstStyle/>
        <a:p>
          <a:pPr rtl="0"/>
          <a:r>
            <a:rPr lang="fr-FR" noProof="0" dirty="0"/>
            <a:t>Lancement du VPN</a:t>
          </a:r>
        </a:p>
      </dgm:t>
    </dgm:pt>
    <dgm:pt modelId="{F664BA43-1B81-496F-A04E-CE4B4A525697}" type="parTrans" cxnId="{ECE9152A-59A8-4A3A-9D34-DB38A074F636}">
      <dgm:prSet/>
      <dgm:spPr/>
      <dgm:t>
        <a:bodyPr rtlCol="0"/>
        <a:lstStyle/>
        <a:p>
          <a:pPr rtl="0"/>
          <a:endParaRPr lang="en-US"/>
        </a:p>
      </dgm:t>
    </dgm:pt>
    <dgm:pt modelId="{2D386477-EC66-449A-8D41-5F8A212C3D8E}" type="sibTrans" cxnId="{ECE9152A-59A8-4A3A-9D34-DB38A074F636}">
      <dgm:prSet/>
      <dgm:spPr/>
      <dgm:t>
        <a:bodyPr rtlCol="0"/>
        <a:lstStyle/>
        <a:p>
          <a:pPr rtl="0"/>
          <a:endParaRPr lang="en-US"/>
        </a:p>
      </dgm:t>
    </dgm:pt>
    <dgm:pt modelId="{68838C34-4D02-49F8-ADD7-BFA90D87B7EA}">
      <dgm:prSet phldrT="[Text]"/>
      <dgm:spPr/>
      <dgm:t>
        <a:bodyPr rtlCol="0"/>
        <a:lstStyle/>
        <a:p>
          <a:pPr rtl="0"/>
          <a:r>
            <a:rPr lang="fr-FR" noProof="0" dirty="0"/>
            <a:t>Test de </a:t>
          </a:r>
          <a:r>
            <a:rPr lang="fr-FR" noProof="0" dirty="0" err="1"/>
            <a:t>connection</a:t>
          </a:r>
          <a:endParaRPr lang="fr-FR" noProof="0" dirty="0"/>
        </a:p>
      </dgm:t>
    </dgm:pt>
    <dgm:pt modelId="{F2AD00AD-6A23-4C89-A107-68EF5D1F0B94}" type="parTrans" cxnId="{4143D757-8617-4C89-8322-E3B29A1874AF}">
      <dgm:prSet/>
      <dgm:spPr/>
      <dgm:t>
        <a:bodyPr rtlCol="0"/>
        <a:lstStyle/>
        <a:p>
          <a:pPr rtl="0"/>
          <a:endParaRPr lang="en-US"/>
        </a:p>
      </dgm:t>
    </dgm:pt>
    <dgm:pt modelId="{FFC4FCE7-6F2F-4F91-A74A-7C4C32A81657}" type="sibTrans" cxnId="{4143D757-8617-4C89-8322-E3B29A1874AF}">
      <dgm:prSet/>
      <dgm:spPr/>
      <dgm:t>
        <a:bodyPr rtlCol="0"/>
        <a:lstStyle/>
        <a:p>
          <a:pPr rtl="0"/>
          <a:endParaRPr lang="en-US"/>
        </a:p>
      </dgm:t>
    </dgm:pt>
    <dgm:pt modelId="{65B6D8B9-E558-4264-B37F-7B4B2A8896DF}">
      <dgm:prSet phldrT="[Text]"/>
      <dgm:spPr/>
      <dgm:t>
        <a:bodyPr rtlCol="0"/>
        <a:lstStyle/>
        <a:p>
          <a:pPr rtl="0"/>
          <a:r>
            <a:rPr lang="fr-FR" noProof="0" dirty="0"/>
            <a:t>Configuration du VPN</a:t>
          </a:r>
        </a:p>
      </dgm:t>
    </dgm:pt>
    <dgm:pt modelId="{04F5A724-3AA7-4E78-B992-BCB3E916993F}" type="parTrans" cxnId="{CA96E113-7151-48C8-B4D5-7AA211772CC8}">
      <dgm:prSet/>
      <dgm:spPr/>
      <dgm:t>
        <a:bodyPr rtlCol="0"/>
        <a:lstStyle/>
        <a:p>
          <a:pPr rtl="0"/>
          <a:endParaRPr lang="en-US"/>
        </a:p>
      </dgm:t>
    </dgm:pt>
    <dgm:pt modelId="{370A79FF-9957-49E1-811F-78AB198DD9E0}" type="sibTrans" cxnId="{CA96E113-7151-48C8-B4D5-7AA211772CC8}">
      <dgm:prSet/>
      <dgm:spPr/>
      <dgm:t>
        <a:bodyPr rtlCol="0"/>
        <a:lstStyle/>
        <a:p>
          <a:pPr rtl="0"/>
          <a:endParaRPr lang="en-US"/>
        </a:p>
      </dgm:t>
    </dgm:pt>
    <dgm:pt modelId="{FB986F71-3126-4196-BD30-74AEDC39A1CA}">
      <dgm:prSet phldrT="[Text]"/>
      <dgm:spPr/>
      <dgm:t>
        <a:bodyPr rtlCol="0"/>
        <a:lstStyle/>
        <a:p>
          <a:pPr rtl="0"/>
          <a:r>
            <a:rPr lang="fr-FR" noProof="0" dirty="0"/>
            <a:t>Serveur</a:t>
          </a:r>
        </a:p>
      </dgm:t>
    </dgm:pt>
    <dgm:pt modelId="{D0B150DF-3AA4-454C-8652-25880449C422}" type="sibTrans" cxnId="{1423FC72-83C7-4510-8021-28EAEA493E68}">
      <dgm:prSet/>
      <dgm:spPr/>
      <dgm:t>
        <a:bodyPr rtlCol="0"/>
        <a:lstStyle/>
        <a:p>
          <a:pPr rtl="0"/>
          <a:endParaRPr lang="en-US"/>
        </a:p>
      </dgm:t>
    </dgm:pt>
    <dgm:pt modelId="{9B3CE34A-9B3E-4D5F-94E0-DFBB94FF5A03}" type="parTrans" cxnId="{1423FC72-83C7-4510-8021-28EAEA493E68}">
      <dgm:prSet/>
      <dgm:spPr/>
      <dgm:t>
        <a:bodyPr rtlCol="0"/>
        <a:lstStyle/>
        <a:p>
          <a:pPr rtl="0"/>
          <a:endParaRPr lang="en-US"/>
        </a:p>
      </dgm:t>
    </dgm:pt>
    <dgm:pt modelId="{0B00F5A8-A0EF-4111-9D86-004317B4F49E}">
      <dgm:prSet phldrT="[Text]"/>
      <dgm:spPr/>
      <dgm:t>
        <a:bodyPr rtlCol="0"/>
        <a:lstStyle/>
        <a:p>
          <a:pPr rtl="0"/>
          <a:r>
            <a:rPr lang="fr-FR" noProof="0" dirty="0"/>
            <a:t>Installation de </a:t>
          </a:r>
          <a:r>
            <a:rPr lang="fr-FR" noProof="0" dirty="0" err="1"/>
            <a:t>OpenVPN</a:t>
          </a:r>
          <a:endParaRPr lang="fr-FR" noProof="0" dirty="0"/>
        </a:p>
      </dgm:t>
    </dgm:pt>
    <dgm:pt modelId="{CE48C676-980A-4BAC-A3C8-9ABC315DAE51}" type="sibTrans" cxnId="{86F910E7-C9D0-48E5-A3A3-C70127E96FC1}">
      <dgm:prSet/>
      <dgm:spPr/>
      <dgm:t>
        <a:bodyPr rtlCol="0"/>
        <a:lstStyle/>
        <a:p>
          <a:pPr rtl="0"/>
          <a:endParaRPr lang="en-US"/>
        </a:p>
      </dgm:t>
    </dgm:pt>
    <dgm:pt modelId="{EC916B99-8D26-4265-B7BE-BB461C68DA5C}" type="parTrans" cxnId="{86F910E7-C9D0-48E5-A3A3-C70127E96FC1}">
      <dgm:prSet/>
      <dgm:spPr/>
      <dgm:t>
        <a:bodyPr rtlCol="0"/>
        <a:lstStyle/>
        <a:p>
          <a:pPr rtl="0"/>
          <a:endParaRPr lang="en-US"/>
        </a:p>
      </dgm:t>
    </dgm:pt>
    <dgm:pt modelId="{34966C4D-6DAF-4862-8882-7D1FFF42716A}">
      <dgm:prSet phldrT="[Text]"/>
      <dgm:spPr/>
      <dgm:t>
        <a:bodyPr rtlCol="0"/>
        <a:lstStyle/>
        <a:p>
          <a:pPr rtl="0"/>
          <a:r>
            <a:rPr lang="fr-FR" noProof="0" dirty="0"/>
            <a:t>Ping, </a:t>
          </a:r>
          <a:r>
            <a:rPr lang="fr-FR" noProof="0" dirty="0" err="1"/>
            <a:t>WireShark</a:t>
          </a:r>
          <a:endParaRPr lang="fr-FR" noProof="0" dirty="0"/>
        </a:p>
      </dgm:t>
    </dgm:pt>
    <dgm:pt modelId="{9DEF81C8-AABB-49A3-AA85-ECFF3E9C3911}" type="parTrans" cxnId="{4B52DC8D-6FF2-4D35-8D13-D6E471690280}">
      <dgm:prSet/>
      <dgm:spPr/>
      <dgm:t>
        <a:bodyPr/>
        <a:lstStyle/>
        <a:p>
          <a:endParaRPr lang="fr-FR"/>
        </a:p>
      </dgm:t>
    </dgm:pt>
    <dgm:pt modelId="{4BCD6B4A-8F0E-4089-8B65-A7BD7B53146F}" type="sibTrans" cxnId="{4B52DC8D-6FF2-4D35-8D13-D6E471690280}">
      <dgm:prSet/>
      <dgm:spPr/>
      <dgm:t>
        <a:bodyPr/>
        <a:lstStyle/>
        <a:p>
          <a:endParaRPr lang="fr-FR"/>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custLinFactNeighborX="-403" custLinFactNeighborY="-1455">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CA96E113-7151-48C8-B4D5-7AA211772CC8}" srcId="{F6D27D1B-CDCB-481F-B8FA-AB31B2A119DE}" destId="{65B6D8B9-E558-4264-B37F-7B4B2A8896DF}" srcOrd="1" destOrd="0" parTransId="{04F5A724-3AA7-4E78-B992-BCB3E916993F}" sibTransId="{370A79FF-9957-49E1-811F-78AB198DD9E0}"/>
    <dgm:cxn modelId="{0731A115-58A3-481B-8A1D-4C0F1D56F785}" type="presOf" srcId="{FB986F71-3126-4196-BD30-74AEDC39A1CA}" destId="{E18C6CF4-EDEB-4539-A36D-E0355B626199}" srcOrd="0"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300E722A-937B-4681-BF9C-7933B3C6956A}" type="presOf" srcId="{F6D27D1B-CDCB-481F-B8FA-AB31B2A119DE}" destId="{029D1FDE-4DD7-4FA5-8C70-0C747477B66C}" srcOrd="0" destOrd="0"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1BE66046-E00C-4ECF-A4C7-64A3E9346530}" type="presOf" srcId="{68838C34-4D02-49F8-ADD7-BFA90D87B7EA}" destId="{69C28D3B-E083-42DF-9EA0-916CA12125A9}" srcOrd="0" destOrd="0" presId="urn:microsoft.com/office/officeart/2005/8/layout/hProcess4"/>
    <dgm:cxn modelId="{C1C36051-C657-45DB-B42F-D9021660CF05}" type="presOf" srcId="{34966C4D-6DAF-4862-8882-7D1FFF42716A}" destId="{69C28D3B-E083-42DF-9EA0-916CA12125A9}" srcOrd="0"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4143D757-8617-4C89-8322-E3B29A1874AF}" srcId="{58828492-5CEF-4AFE-95CB-5D7E6A18158B}" destId="{68838C34-4D02-49F8-ADD7-BFA90D87B7EA}" srcOrd="0" destOrd="0" parTransId="{F2AD00AD-6A23-4C89-A107-68EF5D1F0B94}" sibTransId="{FFC4FCE7-6F2F-4F91-A74A-7C4C32A81657}"/>
    <dgm:cxn modelId="{4B52DC8D-6FF2-4D35-8D13-D6E471690280}" srcId="{58828492-5CEF-4AFE-95CB-5D7E6A18158B}" destId="{34966C4D-6DAF-4862-8882-7D1FFF42716A}" srcOrd="1" destOrd="0" parTransId="{9DEF81C8-AABB-49A3-AA85-ECFF3E9C3911}" sibTransId="{4BCD6B4A-8F0E-4089-8B65-A7BD7B53146F}"/>
    <dgm:cxn modelId="{E9730C94-0A42-4F8E-B45A-02CE25449719}" type="presOf" srcId="{AB2E8498-CC81-452F-A895-08F3845AA347}" destId="{BFE859F2-A9E8-4F95-9161-8EC68F2D30C4}" srcOrd="1" destOrd="0"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3B2CD89C-CF67-43E3-9293-C53C72995678}" type="presOf" srcId="{BF381BD4-48DC-48BF-8C18-C307CDD4D490}" destId="{96015622-8A46-45CF-A72A-2856B699B374}" srcOrd="0" destOrd="1" presId="urn:microsoft.com/office/officeart/2005/8/layout/hProcess4"/>
    <dgm:cxn modelId="{8593019D-C207-4E1B-B1C1-18E0CC95AA04}" type="presOf" srcId="{65B6D8B9-E558-4264-B37F-7B4B2A8896DF}" destId="{67FFE978-6FBE-4424-80BE-B9E4B4DD0695}" srcOrd="1" destOrd="1" presId="urn:microsoft.com/office/officeart/2005/8/layout/hProcess4"/>
    <dgm:cxn modelId="{0DE04CA7-8D0A-42E1-B07A-0D64581626CA}" type="presOf" srcId="{7AEB6639-3258-49E8-8B1F-B4A9C61922BE}" destId="{DC2A0ADB-DCE3-4BF4-9952-0394865777AC}" srcOrd="0" destOrd="0"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DC0556BF-DB8E-4C8C-A27B-FEA575AE48F1}" type="presOf" srcId="{68838C34-4D02-49F8-ADD7-BFA90D87B7EA}" destId="{843715D2-C2C2-41EB-BDA3-21230FBA46DB}" srcOrd="1" destOrd="0"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792CF8D9-766B-49FE-B851-31297691E0C7}" type="presOf" srcId="{AB2E8498-CC81-452F-A895-08F3845AA347}" destId="{96015622-8A46-45CF-A72A-2856B699B374}" srcOrd="0" destOrd="0" presId="urn:microsoft.com/office/officeart/2005/8/layout/hProcess4"/>
    <dgm:cxn modelId="{56878CDA-253E-4C45-8745-6F7C37074EAE}" type="presOf" srcId="{58828492-5CEF-4AFE-95CB-5D7E6A18158B}" destId="{047F5837-10E2-4FFC-A492-DB8A19EF48CA}" srcOrd="0" destOrd="0" presId="urn:microsoft.com/office/officeart/2005/8/layout/hProcess4"/>
    <dgm:cxn modelId="{C875BEE4-598B-4FE7-9AAC-474318887EB0}" type="presOf" srcId="{D0B150DF-3AA4-454C-8652-25880449C422}" destId="{6A63D16E-EEE6-4267-97EA-5AD7D2BC4E84}" srcOrd="0" destOrd="0" presId="urn:microsoft.com/office/officeart/2005/8/layout/hProcess4"/>
    <dgm:cxn modelId="{6CA986E6-4815-4AF4-9B88-FA4985283097}" type="presOf" srcId="{34966C4D-6DAF-4862-8882-7D1FFF42716A}" destId="{843715D2-C2C2-41EB-BDA3-21230FBA46DB}" srcOrd="1" destOrd="1"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0C99A0E7-7B5A-462A-BC31-41CB3B1D1005}" type="presOf" srcId="{0E9DE493-19D7-4EC9-97C9-5F26233F1106}" destId="{3960CFF8-4383-4382-8D6D-F2A00F508E8D}" srcOrd="0" destOrd="0" presId="urn:microsoft.com/office/officeart/2005/8/layout/hProcess4"/>
    <dgm:cxn modelId="{0C68F2E9-D20E-4DD0-B6CB-F7DB9484C868}" type="presOf" srcId="{BF381BD4-48DC-48BF-8C18-C307CDD4D490}" destId="{BFE859F2-A9E8-4F95-9161-8EC68F2D30C4}" srcOrd="1" destOrd="1" presId="urn:microsoft.com/office/officeart/2005/8/layout/hProcess4"/>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rtlCol="0" anchor="t" anchorCtr="0">
          <a:noAutofit/>
        </a:bodyPr>
        <a:lstStyle/>
        <a:p>
          <a:pPr marL="228600" lvl="1" indent="-228600" algn="l" defTabSz="1066800" rtl="0">
            <a:lnSpc>
              <a:spcPct val="90000"/>
            </a:lnSpc>
            <a:spcBef>
              <a:spcPct val="0"/>
            </a:spcBef>
            <a:spcAft>
              <a:spcPct val="15000"/>
            </a:spcAft>
            <a:buChar char="•"/>
          </a:pPr>
          <a:r>
            <a:rPr lang="fr-FR" sz="2400" kern="1200" noProof="0" dirty="0"/>
            <a:t>Installation de </a:t>
          </a:r>
          <a:r>
            <a:rPr lang="fr-FR" sz="2400" kern="1200" noProof="0" dirty="0" err="1"/>
            <a:t>OpenVPN</a:t>
          </a:r>
          <a:endParaRPr lang="fr-FR" sz="2400" kern="1200" noProof="0" dirty="0"/>
        </a:p>
        <a:p>
          <a:pPr marL="228600" lvl="1" indent="-228600" algn="l" defTabSz="1066800" rtl="0">
            <a:lnSpc>
              <a:spcPct val="90000"/>
            </a:lnSpc>
            <a:spcBef>
              <a:spcPct val="0"/>
            </a:spcBef>
            <a:spcAft>
              <a:spcPct val="15000"/>
            </a:spcAft>
            <a:buChar char="•"/>
          </a:pPr>
          <a:r>
            <a:rPr lang="fr-FR" sz="2400" kern="1200" noProof="0" dirty="0"/>
            <a:t>Configuration du VPN</a:t>
          </a: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33020" rIns="49530" bIns="33020" numCol="1" spcCol="1270" rtlCol="0" anchor="ctr" anchorCtr="0">
          <a:noAutofit/>
        </a:bodyPr>
        <a:lstStyle/>
        <a:p>
          <a:pPr marL="0" lvl="0" indent="0" algn="ctr" defTabSz="1155700" rtl="0">
            <a:lnSpc>
              <a:spcPct val="90000"/>
            </a:lnSpc>
            <a:spcBef>
              <a:spcPct val="0"/>
            </a:spcBef>
            <a:spcAft>
              <a:spcPct val="35000"/>
            </a:spcAft>
            <a:buNone/>
          </a:pPr>
          <a:r>
            <a:rPr lang="fr-FR" sz="2600" kern="1200" noProof="0" dirty="0"/>
            <a:t>Serveur</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rtlCol="0" anchor="t" anchorCtr="0">
          <a:noAutofit/>
        </a:bodyPr>
        <a:lstStyle/>
        <a:p>
          <a:pPr marL="228600" lvl="1" indent="-228600" algn="l" defTabSz="1066800" rtl="0">
            <a:lnSpc>
              <a:spcPct val="90000"/>
            </a:lnSpc>
            <a:spcBef>
              <a:spcPct val="0"/>
            </a:spcBef>
            <a:spcAft>
              <a:spcPct val="15000"/>
            </a:spcAft>
            <a:buChar char="•"/>
          </a:pPr>
          <a:r>
            <a:rPr lang="fr-FR" sz="2400" kern="1200" noProof="0" dirty="0"/>
            <a:t>Installation de </a:t>
          </a:r>
          <a:r>
            <a:rPr lang="fr-FR" sz="2400" kern="1200" noProof="0" dirty="0" err="1"/>
            <a:t>OpenVPN</a:t>
          </a:r>
          <a:endParaRPr lang="fr-FR" sz="2400" kern="1200" noProof="0" dirty="0"/>
        </a:p>
        <a:p>
          <a:pPr marL="228600" lvl="1" indent="-228600" algn="l" defTabSz="1066800" rtl="0">
            <a:lnSpc>
              <a:spcPct val="90000"/>
            </a:lnSpc>
            <a:spcBef>
              <a:spcPct val="0"/>
            </a:spcBef>
            <a:spcAft>
              <a:spcPct val="15000"/>
            </a:spcAft>
            <a:buChar char="•"/>
          </a:pPr>
          <a:r>
            <a:rPr lang="fr-FR" sz="2400" kern="1200" noProof="0" dirty="0"/>
            <a:t>Configuration du VPN</a:t>
          </a:r>
        </a:p>
      </dsp:txBody>
      <dsp:txXfrm>
        <a:off x="3255547" y="1527728"/>
        <a:ext cx="2351761" cy="1491398"/>
      </dsp:txXfrm>
    </dsp:sp>
    <dsp:sp modelId="{DC2A0ADB-DCE3-4BF4-9952-0394865777AC}">
      <dsp:nvSpPr>
        <dsp:cNvPr id="0" name=""/>
        <dsp:cNvSpPr/>
      </dsp:nvSpPr>
      <dsp:spPr>
        <a:xfrm>
          <a:off x="4555862" y="-228386"/>
          <a:ext cx="3080233" cy="3080233"/>
        </a:xfrm>
        <a:prstGeom prst="circularArrow">
          <a:avLst>
            <a:gd name="adj1" fmla="val 3114"/>
            <a:gd name="adj2" fmla="val 382826"/>
            <a:gd name="adj3" fmla="val 19401286"/>
            <a:gd name="adj4" fmla="val 12535133"/>
            <a:gd name="adj5" fmla="val 3633"/>
          </a:avLst>
        </a:prstGeom>
        <a:gradFill rotWithShape="0">
          <a:gsLst>
            <a:gs pos="0">
              <a:schemeClr val="accent1">
                <a:shade val="90000"/>
                <a:hueOff val="361868"/>
                <a:satOff val="12502"/>
                <a:lumOff val="24506"/>
                <a:alphaOff val="0"/>
                <a:satMod val="103000"/>
                <a:lumMod val="102000"/>
                <a:tint val="94000"/>
              </a:schemeClr>
            </a:gs>
            <a:gs pos="50000">
              <a:schemeClr val="accent1">
                <a:shade val="90000"/>
                <a:hueOff val="361868"/>
                <a:satOff val="12502"/>
                <a:lumOff val="24506"/>
                <a:alphaOff val="0"/>
                <a:satMod val="110000"/>
                <a:lumMod val="100000"/>
                <a:shade val="100000"/>
              </a:schemeClr>
            </a:gs>
            <a:gs pos="100000">
              <a:schemeClr val="accent1">
                <a:shade val="90000"/>
                <a:hueOff val="361868"/>
                <a:satOff val="12502"/>
                <a:lumOff val="245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33020" rIns="49530" bIns="33020" numCol="1" spcCol="1270" rtlCol="0" anchor="ctr" anchorCtr="0">
          <a:noAutofit/>
        </a:bodyPr>
        <a:lstStyle/>
        <a:p>
          <a:pPr marL="0" lvl="0" indent="0" algn="ctr" defTabSz="1155700" rtl="0">
            <a:lnSpc>
              <a:spcPct val="90000"/>
            </a:lnSpc>
            <a:spcBef>
              <a:spcPct val="0"/>
            </a:spcBef>
            <a:spcAft>
              <a:spcPct val="35000"/>
            </a:spcAft>
            <a:buNone/>
          </a:pPr>
          <a:r>
            <a:rPr lang="fr-FR" sz="2600" kern="1200" noProof="0" dirty="0"/>
            <a:t>Client</a:t>
          </a:r>
        </a:p>
      </dsp:txBody>
      <dsp:txXfrm>
        <a:off x="3777692" y="642529"/>
        <a:ext cx="2122325" cy="813490"/>
      </dsp:txXfrm>
    </dsp:sp>
    <dsp:sp modelId="{69C28D3B-E083-42DF-9EA0-916CA12125A9}">
      <dsp:nvSpPr>
        <dsp:cNvPr id="0" name=""/>
        <dsp:cNvSpPr/>
      </dsp:nvSpPr>
      <dsp:spPr>
        <a:xfrm>
          <a:off x="6372199" y="1019937"/>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rtlCol="0" anchor="t" anchorCtr="0">
          <a:noAutofit/>
        </a:bodyPr>
        <a:lstStyle/>
        <a:p>
          <a:pPr marL="228600" lvl="1" indent="-228600" algn="l" defTabSz="1066800" rtl="0">
            <a:lnSpc>
              <a:spcPct val="90000"/>
            </a:lnSpc>
            <a:spcBef>
              <a:spcPct val="0"/>
            </a:spcBef>
            <a:spcAft>
              <a:spcPct val="15000"/>
            </a:spcAft>
            <a:buChar char="•"/>
          </a:pPr>
          <a:r>
            <a:rPr lang="fr-FR" sz="2400" kern="1200" noProof="0" dirty="0"/>
            <a:t>Test de </a:t>
          </a:r>
          <a:r>
            <a:rPr lang="fr-FR" sz="2400" kern="1200" noProof="0" dirty="0" err="1"/>
            <a:t>connection</a:t>
          </a:r>
          <a:endParaRPr lang="fr-FR" sz="2400" kern="1200" noProof="0" dirty="0"/>
        </a:p>
        <a:p>
          <a:pPr marL="228600" lvl="1" indent="-228600" algn="l" defTabSz="1066800" rtl="0">
            <a:lnSpc>
              <a:spcPct val="90000"/>
            </a:lnSpc>
            <a:spcBef>
              <a:spcPct val="0"/>
            </a:spcBef>
            <a:spcAft>
              <a:spcPct val="15000"/>
            </a:spcAft>
            <a:buChar char="•"/>
          </a:pPr>
          <a:r>
            <a:rPr lang="fr-FR" sz="2400" kern="1200" noProof="0" dirty="0"/>
            <a:t>Ping, </a:t>
          </a:r>
          <a:r>
            <a:rPr lang="fr-FR" sz="2400" kern="1200" noProof="0" dirty="0" err="1"/>
            <a:t>WireShark</a:t>
          </a:r>
          <a:endParaRPr lang="fr-FR" sz="2400" kern="1200" noProof="0" dirty="0"/>
        </a:p>
      </dsp:txBody>
      <dsp:txXfrm>
        <a:off x="6418599" y="1066337"/>
        <a:ext cx="2351761" cy="1491398"/>
      </dsp:txXfrm>
    </dsp:sp>
    <dsp:sp modelId="{047F5837-10E2-4FFC-A492-DB8A19EF48CA}">
      <dsp:nvSpPr>
        <dsp:cNvPr id="0" name=""/>
        <dsp:cNvSpPr/>
      </dsp:nvSpPr>
      <dsp:spPr>
        <a:xfrm>
          <a:off x="6925286" y="2633472"/>
          <a:ext cx="2172943" cy="864108"/>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33020" rIns="49530" bIns="33020" numCol="1" spcCol="1270" rtlCol="0" anchor="ctr" anchorCtr="0">
          <a:noAutofit/>
        </a:bodyPr>
        <a:lstStyle/>
        <a:p>
          <a:pPr marL="0" lvl="0" indent="0" algn="ctr" defTabSz="1155700" rtl="0">
            <a:lnSpc>
              <a:spcPct val="90000"/>
            </a:lnSpc>
            <a:spcBef>
              <a:spcPct val="0"/>
            </a:spcBef>
            <a:spcAft>
              <a:spcPct val="35000"/>
            </a:spcAft>
            <a:buNone/>
          </a:pPr>
          <a:r>
            <a:rPr lang="fr-FR" sz="2600" kern="1200" noProof="0" dirty="0"/>
            <a:t>Lancement du VPN</a:t>
          </a:r>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4FD0811F-65A0-45DC-A418-D7D88257DA14}" type="datetime1">
              <a:rPr lang="fr-FR" smtClean="0"/>
              <a:t>05/05/2020</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fr-FR" smtClean="0"/>
              <a:pPr algn="r" rtl="0"/>
              <a:t>‹N°›</a:t>
            </a:fld>
            <a:endParaRPr lang="fr-F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noProof="0"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869BCCB5-3197-42F0-A23E-FBF35BB6BD6D}" type="datetime1">
              <a:rPr lang="fr-FR" smtClean="0"/>
              <a:pPr/>
              <a:t>05/05/2020</a:t>
            </a:fld>
            <a:endParaRPr lang="fr-FR" dirty="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fr-FR" smtClean="0"/>
              <a:pPr/>
              <a:t>‹N°›</a:t>
            </a:fld>
            <a:endParaRPr lang="fr-F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C169FE22-A35D-4AA5-9ED0-CA5AA0D08EE7}" type="datetime1">
              <a:rPr lang="fr-FR" smtClean="0"/>
              <a:pPr/>
              <a:t>05/05/2020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42412" y="381001"/>
            <a:ext cx="1524001" cy="5638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1522412" y="381001"/>
            <a:ext cx="7391399" cy="5638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4B2D50EC-F18A-4356-A82F-ED015F56C2C6}" type="datetime1">
              <a:rPr lang="fr-FR" smtClean="0"/>
              <a:pPr/>
              <a:t>05/05/2020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lvl5pPr algn="l" rtl="0">
              <a:defRPr/>
            </a:lvl5pPr>
            <a:lvl6pPr algn="l" rtl="0">
              <a:defRPr/>
            </a:lvl6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D8AB5196-52B1-4918-B153-34A0C9A4A7AD}" type="datetime1">
              <a:rPr lang="fr-FR" smtClean="0"/>
              <a:pPr/>
              <a:t>05/05/2020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p:txBody>
          <a:bodyPr rtlCol="0"/>
          <a:lstStyle>
            <a:lvl1pPr>
              <a:defRPr/>
            </a:lvl1pPr>
          </a:lstStyle>
          <a:p>
            <a:fld id="{7399499F-CA45-4A76-BC24-F973E24AC3FB}" type="datetime1">
              <a:rPr lang="fr-FR" smtClean="0"/>
              <a:pPr/>
              <a:t>05/05/2020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lvl1pPr>
              <a:defRPr/>
            </a:lvl1pPr>
          </a:lstStyle>
          <a:p>
            <a:fld id="{3817870C-A0A5-4D92-B86D-C2791EFA3A23}" type="datetime1">
              <a:rPr lang="fr-FR" smtClean="0"/>
              <a:pPr/>
              <a:t>05/05/2020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rtl="0">
              <a:defRPr/>
            </a:lvl1pPr>
          </a:lstStyle>
          <a:p>
            <a:fld id="{2A013F82-EE5E-44EE-A61D-E31C6657F26F}" type="slidenum">
              <a:rPr lang="fr-FR" noProof="0" smtClean="0"/>
              <a:pPr/>
              <a:t>‹N°›</a:t>
            </a:fld>
            <a:endParaRPr lang="fr-FR"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lvl1pPr>
              <a:defRPr/>
            </a:lvl1pPr>
          </a:lstStyle>
          <a:p>
            <a:fld id="{812A7B89-83CE-4355-8D19-9AD5D8179E27}" type="datetime1">
              <a:rPr lang="fr-FR" smtClean="0"/>
              <a:pPr/>
              <a:t>05/05/2020</a:t>
            </a:fld>
            <a:endParaRPr lang="fr-FR"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lvl1pPr rtl="0">
              <a:defRPr/>
            </a:lvl1pPr>
          </a:lstStyle>
          <a:p>
            <a:fld id="{2A013F82-EE5E-44EE-A61D-E31C6657F26F}" type="slidenum">
              <a:rPr lang="fr-FR" noProof="0" smtClean="0"/>
              <a:pPr/>
              <a:t>‹N°›</a:t>
            </a:fld>
            <a:endParaRPr lang="fr-FR"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lvl1pPr>
              <a:defRPr/>
            </a:lvl1pPr>
          </a:lstStyle>
          <a:p>
            <a:fld id="{EA4593A4-CD22-4D89-9631-B432485C88BE}" type="datetime1">
              <a:rPr lang="fr-FR" smtClean="0"/>
              <a:pPr/>
              <a:t>05/05/2020</a:t>
            </a:fld>
            <a:endParaRPr lang="fr-FR"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bg>
      <p:bgPr>
        <a:solidFill>
          <a:schemeClr val="bg2"/>
        </a:solidFill>
        <a:effectLst/>
      </p:bgPr>
    </p:bg>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88F3045D-8AE6-4E47-932F-47FA387FEA34}" type="datetime1">
              <a:rPr lang="fr-FR" smtClean="0"/>
              <a:pPr/>
              <a:t>05/05/2020</a:t>
            </a:fld>
            <a:endParaRPr lang="fr-FR"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2282C9DA-93FE-4DDE-8920-2C8AB1F5E18A}" type="datetime1">
              <a:rPr lang="fr-FR" smtClean="0"/>
              <a:pPr/>
              <a:t>05/05/2020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Espace réservé d’image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EB002A6A-F78C-474F-BA6B-17AE42EC613D}" type="datetime1">
              <a:rPr lang="fr-FR" smtClean="0"/>
              <a:pPr/>
              <a:t>05/05/2020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B1406553-4B01-4903-B663-70E503E45D52}" type="datetime1">
              <a:rPr lang="fr-FR" smtClean="0"/>
              <a:pPr/>
              <a:t>05/05/2020</a:t>
            </a:fld>
            <a:endParaRPr lang="fr-FR" dirty="0"/>
          </a:p>
        </p:txBody>
      </p:sp>
      <p:sp>
        <p:nvSpPr>
          <p:cNvPr id="5" name="Espace réservé du pied de page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fr-FR" smtClean="0"/>
              <a:pPr/>
              <a:t>‹N°›</a:t>
            </a:fld>
            <a:endParaRPr lang="fr-FR"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openvpn.net/"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utos.eu/9157" TargetMode="External"/><Relationship Id="rId7" Type="http://schemas.openxmlformats.org/officeDocument/2006/relationships/hyperlink" Target="https://www.youtube.com/watch?v=XcsQdtsCS1U" TargetMode="External"/><Relationship Id="rId2" Type="http://schemas.openxmlformats.org/officeDocument/2006/relationships/hyperlink" Target="https://doc.ubuntu-fr.org/commande_shell" TargetMode="External"/><Relationship Id="rId1" Type="http://schemas.openxmlformats.org/officeDocument/2006/relationships/slideLayout" Target="../slideLayouts/slideLayout7.xml"/><Relationship Id="rId6" Type="http://schemas.openxmlformats.org/officeDocument/2006/relationships/hyperlink" Target="https://guide.ubuntu-fr.org/server/openvpn.html" TargetMode="External"/><Relationship Id="rId5" Type="http://schemas.openxmlformats.org/officeDocument/2006/relationships/hyperlink" Target="https://mathieu-androz.developpez.com/articles/linux/vpn/" TargetMode="External"/><Relationship Id="rId4" Type="http://schemas.openxmlformats.org/officeDocument/2006/relationships/hyperlink" Target="https://www.tutos.eu/785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065214" y="1828800"/>
            <a:ext cx="8989638" cy="2895600"/>
          </a:xfrm>
        </p:spPr>
        <p:txBody>
          <a:bodyPr rtlCol="0"/>
          <a:lstStyle/>
          <a:p>
            <a:pPr rtl="0"/>
            <a:r>
              <a:rPr lang="fr-FR" dirty="0"/>
              <a:t>Rapport de projet : VPN</a:t>
            </a:r>
          </a:p>
        </p:txBody>
      </p:sp>
      <p:sp>
        <p:nvSpPr>
          <p:cNvPr id="4" name="Sous-titre 3"/>
          <p:cNvSpPr>
            <a:spLocks noGrp="1"/>
          </p:cNvSpPr>
          <p:nvPr>
            <p:ph type="subTitle" idx="1"/>
          </p:nvPr>
        </p:nvSpPr>
        <p:spPr/>
        <p:txBody>
          <a:bodyPr rtlCol="0"/>
          <a:lstStyle/>
          <a:p>
            <a:pPr rtl="0"/>
            <a:r>
              <a:rPr lang="fr-FR" dirty="0"/>
              <a:t>Réalisé par </a:t>
            </a:r>
            <a:r>
              <a:rPr lang="fr-FR" dirty="0" err="1"/>
              <a:t>Desai</a:t>
            </a:r>
            <a:r>
              <a:rPr lang="fr-FR" dirty="0"/>
              <a:t> Vishal &amp; </a:t>
            </a:r>
            <a:r>
              <a:rPr lang="fr-FR" dirty="0" err="1"/>
              <a:t>dupuy</a:t>
            </a:r>
            <a:r>
              <a:rPr lang="fr-FR" dirty="0"/>
              <a:t> guillaume (b1A)</a:t>
            </a:r>
          </a:p>
          <a:p>
            <a:pPr rtl="0"/>
            <a:endParaRPr lang="fr-FR" dirty="0"/>
          </a:p>
        </p:txBody>
      </p:sp>
      <p:pic>
        <p:nvPicPr>
          <p:cNvPr id="1028" name="Picture 4" descr="thumb image">
            <a:extLst>
              <a:ext uri="{FF2B5EF4-FFF2-40B4-BE49-F238E27FC236}">
                <a16:creationId xmlns:a16="http://schemas.microsoft.com/office/drawing/2014/main" id="{CBFCD0A2-A9C7-4626-8C65-6447642665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828" y="443326"/>
            <a:ext cx="3240360"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7E5AE048-70C6-4FA6-A5D0-C06735C5F1FF}"/>
              </a:ext>
            </a:extLst>
          </p:cNvPr>
          <p:cNvSpPr txBox="1"/>
          <p:nvPr/>
        </p:nvSpPr>
        <p:spPr>
          <a:xfrm>
            <a:off x="981844" y="1951672"/>
            <a:ext cx="4104456" cy="2031325"/>
          </a:xfrm>
          <a:prstGeom prst="rect">
            <a:avLst/>
          </a:prstGeom>
          <a:noFill/>
        </p:spPr>
        <p:txBody>
          <a:bodyPr wrap="square" rtlCol="0">
            <a:spAutoFit/>
          </a:bodyPr>
          <a:lstStyle/>
          <a:p>
            <a:r>
              <a:rPr lang="fr-FR" dirty="0"/>
              <a:t>Puis on va générer les paramètres </a:t>
            </a:r>
            <a:r>
              <a:rPr lang="fr-FR" dirty="0" err="1"/>
              <a:t>Diffie</a:t>
            </a:r>
            <a:r>
              <a:rPr lang="fr-FR" dirty="0"/>
              <a:t>-Hellman avec : ./</a:t>
            </a:r>
            <a:r>
              <a:rPr lang="fr-FR" dirty="0" err="1"/>
              <a:t>build-dh</a:t>
            </a:r>
            <a:endParaRPr lang="fr-FR" dirty="0"/>
          </a:p>
          <a:p>
            <a:endParaRPr lang="fr-FR" dirty="0"/>
          </a:p>
          <a:p>
            <a:r>
              <a:rPr lang="fr-FR" dirty="0"/>
              <a:t>On vérifie le résultat dans keys avec ls, il devrait avoir un fichier dhxxxx.pm. Le fichier </a:t>
            </a:r>
            <a:r>
              <a:rPr lang="fr-FR" dirty="0" err="1"/>
              <a:t>dh.pem</a:t>
            </a:r>
            <a:r>
              <a:rPr lang="fr-FR" dirty="0"/>
              <a:t> permet de mettre en place un algorithme d’échange de clés</a:t>
            </a:r>
          </a:p>
        </p:txBody>
      </p:sp>
      <p:pic>
        <p:nvPicPr>
          <p:cNvPr id="7" name="Image 6">
            <a:extLst>
              <a:ext uri="{FF2B5EF4-FFF2-40B4-BE49-F238E27FC236}">
                <a16:creationId xmlns:a16="http://schemas.microsoft.com/office/drawing/2014/main" id="{0EF9CFBB-67E8-42E2-A4A3-B2AE6D545555}"/>
              </a:ext>
            </a:extLst>
          </p:cNvPr>
          <p:cNvPicPr>
            <a:picLocks noChangeAspect="1"/>
          </p:cNvPicPr>
          <p:nvPr/>
        </p:nvPicPr>
        <p:blipFill>
          <a:blip r:embed="rId2"/>
          <a:stretch>
            <a:fillRect/>
          </a:stretch>
        </p:blipFill>
        <p:spPr>
          <a:xfrm>
            <a:off x="5644219" y="331297"/>
            <a:ext cx="5959052" cy="4035165"/>
          </a:xfrm>
          <a:prstGeom prst="rect">
            <a:avLst/>
          </a:prstGeom>
        </p:spPr>
      </p:pic>
      <p:pic>
        <p:nvPicPr>
          <p:cNvPr id="9" name="Image 8">
            <a:extLst>
              <a:ext uri="{FF2B5EF4-FFF2-40B4-BE49-F238E27FC236}">
                <a16:creationId xmlns:a16="http://schemas.microsoft.com/office/drawing/2014/main" id="{F8AEEF58-91C5-4369-B471-FF265B5A56E3}"/>
              </a:ext>
            </a:extLst>
          </p:cNvPr>
          <p:cNvPicPr>
            <a:picLocks noChangeAspect="1"/>
          </p:cNvPicPr>
          <p:nvPr/>
        </p:nvPicPr>
        <p:blipFill>
          <a:blip r:embed="rId3"/>
          <a:stretch>
            <a:fillRect/>
          </a:stretch>
        </p:blipFill>
        <p:spPr>
          <a:xfrm>
            <a:off x="6022404" y="4006585"/>
            <a:ext cx="4586009" cy="1216179"/>
          </a:xfrm>
          <a:prstGeom prst="rect">
            <a:avLst/>
          </a:prstGeom>
        </p:spPr>
      </p:pic>
      <p:sp>
        <p:nvSpPr>
          <p:cNvPr id="10" name="Flèche : bas 9">
            <a:extLst>
              <a:ext uri="{FF2B5EF4-FFF2-40B4-BE49-F238E27FC236}">
                <a16:creationId xmlns:a16="http://schemas.microsoft.com/office/drawing/2014/main" id="{CEF8FC66-5BCC-499D-B98F-6F33E91C18B8}"/>
              </a:ext>
            </a:extLst>
          </p:cNvPr>
          <p:cNvSpPr/>
          <p:nvPr/>
        </p:nvSpPr>
        <p:spPr>
          <a:xfrm>
            <a:off x="7678588" y="3140968"/>
            <a:ext cx="1224136" cy="1001676"/>
          </a:xfrm>
          <a:prstGeom prst="downArrow">
            <a:avLst/>
          </a:prstGeom>
          <a:solidFill>
            <a:schemeClr val="bg2">
              <a:lumMod val="50000"/>
              <a:lumOff val="50000"/>
            </a:schemeClr>
          </a:solidFill>
          <a:ln w="38100">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Image 11">
            <a:extLst>
              <a:ext uri="{FF2B5EF4-FFF2-40B4-BE49-F238E27FC236}">
                <a16:creationId xmlns:a16="http://schemas.microsoft.com/office/drawing/2014/main" id="{965ACFF2-5A96-46D0-8D8A-B08B9B47B36B}"/>
              </a:ext>
            </a:extLst>
          </p:cNvPr>
          <p:cNvPicPr>
            <a:picLocks noChangeAspect="1"/>
          </p:cNvPicPr>
          <p:nvPr/>
        </p:nvPicPr>
        <p:blipFill>
          <a:blip r:embed="rId4"/>
          <a:stretch>
            <a:fillRect/>
          </a:stretch>
        </p:blipFill>
        <p:spPr>
          <a:xfrm>
            <a:off x="321493" y="4603611"/>
            <a:ext cx="5322726" cy="1009175"/>
          </a:xfrm>
          <a:prstGeom prst="rect">
            <a:avLst/>
          </a:prstGeom>
        </p:spPr>
      </p:pic>
      <p:sp>
        <p:nvSpPr>
          <p:cNvPr id="13" name="Rectangle 12">
            <a:extLst>
              <a:ext uri="{FF2B5EF4-FFF2-40B4-BE49-F238E27FC236}">
                <a16:creationId xmlns:a16="http://schemas.microsoft.com/office/drawing/2014/main" id="{215AC516-8CC5-4F35-A5D2-E5D94D995133}"/>
              </a:ext>
            </a:extLst>
          </p:cNvPr>
          <p:cNvSpPr/>
          <p:nvPr/>
        </p:nvSpPr>
        <p:spPr>
          <a:xfrm>
            <a:off x="909836" y="5085184"/>
            <a:ext cx="936104" cy="21602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D8CFF8CC-CEF4-4CDF-969F-340AE074B08F}"/>
              </a:ext>
            </a:extLst>
          </p:cNvPr>
          <p:cNvCxnSpPr>
            <a:stCxn id="13" idx="0"/>
          </p:cNvCxnSpPr>
          <p:nvPr/>
        </p:nvCxnSpPr>
        <p:spPr>
          <a:xfrm flipV="1">
            <a:off x="1377888" y="3429000"/>
            <a:ext cx="612068" cy="1656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D224A9C0-3B85-4690-89B4-45AFF4173CE4}"/>
              </a:ext>
            </a:extLst>
          </p:cNvPr>
          <p:cNvSpPr>
            <a:spLocks noGrp="1"/>
          </p:cNvSpPr>
          <p:nvPr>
            <p:ph type="body" sz="half" idx="2"/>
          </p:nvPr>
        </p:nvSpPr>
        <p:spPr>
          <a:xfrm>
            <a:off x="477788" y="2780928"/>
            <a:ext cx="4968552" cy="2160240"/>
          </a:xfrm>
        </p:spPr>
        <p:txBody>
          <a:bodyPr>
            <a:normAutofit/>
          </a:bodyPr>
          <a:lstStyle/>
          <a:p>
            <a:r>
              <a:rPr lang="en-US" dirty="0" err="1"/>
              <a:t>openvpn</a:t>
            </a:r>
            <a:r>
              <a:rPr lang="en-US" dirty="0"/>
              <a:t> --</a:t>
            </a:r>
            <a:r>
              <a:rPr lang="en-US" dirty="0" err="1"/>
              <a:t>genkey</a:t>
            </a:r>
            <a:r>
              <a:rPr lang="en-US" dirty="0"/>
              <a:t> --secret keys/</a:t>
            </a:r>
            <a:r>
              <a:rPr lang="en-US" dirty="0" err="1"/>
              <a:t>ta.key</a:t>
            </a:r>
            <a:r>
              <a:rPr lang="en-US" dirty="0"/>
              <a:t>  </a:t>
            </a:r>
          </a:p>
          <a:p>
            <a:r>
              <a:rPr lang="en-US" dirty="0"/>
              <a:t> : </a:t>
            </a:r>
            <a:r>
              <a:rPr lang="en-US" dirty="0" err="1"/>
              <a:t>cette</a:t>
            </a:r>
            <a:r>
              <a:rPr lang="en-US" dirty="0"/>
              <a:t> </a:t>
            </a:r>
            <a:r>
              <a:rPr lang="en-US" dirty="0" err="1"/>
              <a:t>commande</a:t>
            </a:r>
            <a:r>
              <a:rPr lang="en-US" dirty="0"/>
              <a:t> </a:t>
            </a:r>
            <a:r>
              <a:rPr lang="en-US" dirty="0" err="1"/>
              <a:t>permet</a:t>
            </a:r>
            <a:r>
              <a:rPr lang="en-US" dirty="0"/>
              <a:t>  de </a:t>
            </a:r>
            <a:r>
              <a:rPr lang="en-US" dirty="0" err="1"/>
              <a:t>générer</a:t>
            </a:r>
            <a:r>
              <a:rPr lang="en-US" dirty="0"/>
              <a:t> un HMAC </a:t>
            </a:r>
            <a:r>
              <a:rPr lang="en-US" dirty="0" err="1"/>
              <a:t>afin</a:t>
            </a:r>
            <a:r>
              <a:rPr lang="en-US" dirty="0"/>
              <a:t> de </a:t>
            </a:r>
            <a:r>
              <a:rPr lang="en-US" dirty="0" err="1"/>
              <a:t>durcire</a:t>
            </a:r>
            <a:r>
              <a:rPr lang="en-US" dirty="0"/>
              <a:t> la </a:t>
            </a:r>
            <a:r>
              <a:rPr lang="en-US" dirty="0" err="1"/>
              <a:t>sécurité</a:t>
            </a:r>
            <a:r>
              <a:rPr lang="en-US" dirty="0"/>
              <a:t> du server  grace au </a:t>
            </a:r>
            <a:r>
              <a:rPr lang="en-US" dirty="0" err="1"/>
              <a:t>cryptage</a:t>
            </a:r>
            <a:r>
              <a:rPr lang="en-US" dirty="0"/>
              <a:t> TLS,</a:t>
            </a:r>
          </a:p>
          <a:p>
            <a:r>
              <a:rPr lang="en-US" dirty="0"/>
              <a:t> </a:t>
            </a:r>
            <a:r>
              <a:rPr lang="fr-FR" dirty="0"/>
              <a:t>TLS utilise l'algorithme HMAC, un code d'authentification de message de hachage à clé </a:t>
            </a:r>
          </a:p>
        </p:txBody>
      </p:sp>
      <p:pic>
        <p:nvPicPr>
          <p:cNvPr id="6" name="Image 5" descr="Une image contenant capture d’écran&#10;&#10;Description générée automatiquement">
            <a:extLst>
              <a:ext uri="{FF2B5EF4-FFF2-40B4-BE49-F238E27FC236}">
                <a16:creationId xmlns:a16="http://schemas.microsoft.com/office/drawing/2014/main" id="{7F575815-12A1-4F97-A11F-BC75D670B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2" y="507266"/>
            <a:ext cx="5446339" cy="5843468"/>
          </a:xfrm>
          <a:prstGeom prst="rect">
            <a:avLst/>
          </a:prstGeom>
        </p:spPr>
      </p:pic>
      <p:cxnSp>
        <p:nvCxnSpPr>
          <p:cNvPr id="8" name="Connecteur droit 7">
            <a:extLst>
              <a:ext uri="{FF2B5EF4-FFF2-40B4-BE49-F238E27FC236}">
                <a16:creationId xmlns:a16="http://schemas.microsoft.com/office/drawing/2014/main" id="{E356C73A-ED6E-4922-84E1-0D245F58CD42}"/>
              </a:ext>
            </a:extLst>
          </p:cNvPr>
          <p:cNvCxnSpPr/>
          <p:nvPr/>
        </p:nvCxnSpPr>
        <p:spPr>
          <a:xfrm flipV="1">
            <a:off x="4150196" y="1268760"/>
            <a:ext cx="3960440" cy="1728192"/>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CE8859F8-CEA6-4717-98B7-660475F0F4DB}"/>
              </a:ext>
            </a:extLst>
          </p:cNvPr>
          <p:cNvSpPr/>
          <p:nvPr/>
        </p:nvSpPr>
        <p:spPr>
          <a:xfrm>
            <a:off x="7521437" y="1124744"/>
            <a:ext cx="1728192" cy="14401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24717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8A26F-39F8-4911-979E-E32BC061AD80}"/>
              </a:ext>
            </a:extLst>
          </p:cNvPr>
          <p:cNvSpPr>
            <a:spLocks noGrp="1"/>
          </p:cNvSpPr>
          <p:nvPr>
            <p:ph type="title"/>
          </p:nvPr>
        </p:nvSpPr>
        <p:spPr>
          <a:xfrm>
            <a:off x="829143" y="838200"/>
            <a:ext cx="3596607" cy="782960"/>
          </a:xfrm>
        </p:spPr>
        <p:txBody>
          <a:bodyPr/>
          <a:lstStyle/>
          <a:p>
            <a:r>
              <a:rPr lang="fr-FR" sz="2800" dirty="0"/>
              <a:t>Génération des clés d’authentifications pour le client </a:t>
            </a:r>
          </a:p>
        </p:txBody>
      </p:sp>
      <p:sp>
        <p:nvSpPr>
          <p:cNvPr id="4" name="Espace réservé du texte 3">
            <a:extLst>
              <a:ext uri="{FF2B5EF4-FFF2-40B4-BE49-F238E27FC236}">
                <a16:creationId xmlns:a16="http://schemas.microsoft.com/office/drawing/2014/main" id="{31999838-2658-4CEA-8962-38A3F0724132}"/>
              </a:ext>
            </a:extLst>
          </p:cNvPr>
          <p:cNvSpPr>
            <a:spLocks noGrp="1"/>
          </p:cNvSpPr>
          <p:nvPr>
            <p:ph type="body" sz="half" idx="2"/>
          </p:nvPr>
        </p:nvSpPr>
        <p:spPr>
          <a:xfrm>
            <a:off x="829143" y="2263352"/>
            <a:ext cx="3581399" cy="3786336"/>
          </a:xfrm>
        </p:spPr>
        <p:txBody>
          <a:bodyPr>
            <a:normAutofit fontScale="92500" lnSpcReduction="20000"/>
          </a:bodyPr>
          <a:lstStyle/>
          <a:p>
            <a:r>
              <a:rPr lang="fr-FR" dirty="0"/>
              <a:t>./</a:t>
            </a:r>
            <a:r>
              <a:rPr lang="fr-FR" dirty="0" err="1"/>
              <a:t>build</a:t>
            </a:r>
            <a:r>
              <a:rPr lang="fr-FR" dirty="0"/>
              <a:t>-key nom du client</a:t>
            </a:r>
          </a:p>
          <a:p>
            <a:r>
              <a:rPr lang="fr-FR" dirty="0"/>
              <a:t> A l’aide de cette commande nous allons générer les clés  d’authentifications du client  </a:t>
            </a:r>
          </a:p>
          <a:p>
            <a:endParaRPr lang="fr-FR" dirty="0"/>
          </a:p>
          <a:p>
            <a:r>
              <a:rPr lang="fr-FR" dirty="0"/>
              <a:t>Une fois ces commandes réalisées nous avons copier les fichiers « ca.crt, nom-du-server.crt, </a:t>
            </a:r>
            <a:r>
              <a:rPr lang="fr-FR" dirty="0" err="1"/>
              <a:t>nom-du-server.key</a:t>
            </a:r>
            <a:r>
              <a:rPr lang="fr-FR" dirty="0"/>
              <a:t>, </a:t>
            </a:r>
            <a:r>
              <a:rPr lang="fr-FR" dirty="0" err="1"/>
              <a:t>ta.key</a:t>
            </a:r>
            <a:r>
              <a:rPr lang="fr-FR" dirty="0"/>
              <a:t> </a:t>
            </a:r>
            <a:r>
              <a:rPr lang="fr-FR" dirty="0" err="1"/>
              <a:t>dhxxxx.pem</a:t>
            </a:r>
            <a:r>
              <a:rPr lang="fr-FR" dirty="0"/>
              <a:t> »</a:t>
            </a:r>
          </a:p>
          <a:p>
            <a:r>
              <a:rPr lang="fr-FR" dirty="0"/>
              <a:t>Dans le répertoire /</a:t>
            </a:r>
            <a:r>
              <a:rPr lang="fr-FR" dirty="0" err="1"/>
              <a:t>etc</a:t>
            </a:r>
            <a:r>
              <a:rPr lang="fr-FR" dirty="0"/>
              <a:t>/openvpn afin de centraliser les fichiers et faciliter les manipulations </a:t>
            </a:r>
          </a:p>
          <a:p>
            <a:r>
              <a:rPr lang="fr-FR" dirty="0"/>
              <a:t>Il est très important de concorder les noms des fichiers crées (.</a:t>
            </a:r>
            <a:r>
              <a:rPr lang="fr-FR" dirty="0" err="1"/>
              <a:t>crt</a:t>
            </a:r>
            <a:r>
              <a:rPr lang="fr-FR" dirty="0"/>
              <a:t>, .key) avec les noms  dans le fichier « </a:t>
            </a:r>
            <a:r>
              <a:rPr lang="fr-FR" dirty="0" err="1"/>
              <a:t>server.conf</a:t>
            </a:r>
            <a:r>
              <a:rPr lang="fr-FR" dirty="0"/>
              <a:t> »</a:t>
            </a:r>
          </a:p>
        </p:txBody>
      </p:sp>
      <p:pic>
        <p:nvPicPr>
          <p:cNvPr id="5" name="Espace réservé du contenu 5" descr="Une image contenant capture d’écran&#10;&#10;Description générée automatiquement">
            <a:extLst>
              <a:ext uri="{FF2B5EF4-FFF2-40B4-BE49-F238E27FC236}">
                <a16:creationId xmlns:a16="http://schemas.microsoft.com/office/drawing/2014/main" id="{82FA6F9D-21F3-439A-8DAB-A277C38520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2836" y="440668"/>
            <a:ext cx="6791663" cy="5976664"/>
          </a:xfrm>
        </p:spPr>
      </p:pic>
      <p:sp>
        <p:nvSpPr>
          <p:cNvPr id="8" name="Rectangle 7">
            <a:extLst>
              <a:ext uri="{FF2B5EF4-FFF2-40B4-BE49-F238E27FC236}">
                <a16:creationId xmlns:a16="http://schemas.microsoft.com/office/drawing/2014/main" id="{081BBDA7-840D-4971-9746-F5614BB744F0}"/>
              </a:ext>
            </a:extLst>
          </p:cNvPr>
          <p:cNvSpPr/>
          <p:nvPr/>
        </p:nvSpPr>
        <p:spPr>
          <a:xfrm>
            <a:off x="5374332" y="1268760"/>
            <a:ext cx="3024336"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2BA18FF2-070D-47B4-9BEF-D8F4B9A11E79}"/>
              </a:ext>
            </a:extLst>
          </p:cNvPr>
          <p:cNvCxnSpPr/>
          <p:nvPr/>
        </p:nvCxnSpPr>
        <p:spPr>
          <a:xfrm flipV="1">
            <a:off x="3574132" y="1484784"/>
            <a:ext cx="2304256" cy="26717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40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A463EA02-F3BB-4026-A576-55B57C721355}"/>
              </a:ext>
            </a:extLst>
          </p:cNvPr>
          <p:cNvSpPr>
            <a:spLocks noGrp="1"/>
          </p:cNvSpPr>
          <p:nvPr>
            <p:ph type="body" sz="half" idx="2"/>
          </p:nvPr>
        </p:nvSpPr>
        <p:spPr>
          <a:xfrm>
            <a:off x="189756" y="367099"/>
            <a:ext cx="4464496" cy="1371600"/>
          </a:xfrm>
        </p:spPr>
        <p:txBody>
          <a:bodyPr>
            <a:normAutofit fontScale="25000" lnSpcReduction="20000"/>
          </a:bodyPr>
          <a:lstStyle/>
          <a:p>
            <a:r>
              <a:rPr lang="fr-FR" sz="7200" dirty="0" err="1"/>
              <a:t>gunzip</a:t>
            </a:r>
            <a:r>
              <a:rPr lang="fr-FR" sz="7200" dirty="0"/>
              <a:t> -c /</a:t>
            </a:r>
            <a:r>
              <a:rPr lang="fr-FR" sz="7200" dirty="0" err="1"/>
              <a:t>usr</a:t>
            </a:r>
            <a:r>
              <a:rPr lang="fr-FR" sz="7200" dirty="0"/>
              <a:t>/</a:t>
            </a:r>
            <a:r>
              <a:rPr lang="fr-FR" sz="7200" dirty="0" err="1"/>
              <a:t>share</a:t>
            </a:r>
            <a:r>
              <a:rPr lang="fr-FR" sz="7200" dirty="0"/>
              <a:t>/doc/openvpn/</a:t>
            </a:r>
            <a:r>
              <a:rPr lang="fr-FR" sz="7200" dirty="0" err="1"/>
              <a:t>examples</a:t>
            </a:r>
            <a:r>
              <a:rPr lang="fr-FR" sz="7200" dirty="0"/>
              <a:t>/</a:t>
            </a:r>
            <a:r>
              <a:rPr lang="fr-FR" sz="7200" dirty="0" err="1"/>
              <a:t>sample</a:t>
            </a:r>
            <a:r>
              <a:rPr lang="fr-FR" sz="7200" dirty="0"/>
              <a:t>-config-files/server.conf.gz</a:t>
            </a:r>
          </a:p>
          <a:p>
            <a:r>
              <a:rPr lang="fr-FR" sz="7200" dirty="0"/>
              <a:t>Cette commande permet d’extraire le fichier server.conf.gz </a:t>
            </a:r>
            <a:r>
              <a:rPr lang="fr-FR" sz="7200" dirty="0">
                <a:sym typeface="Wingdings" panose="05000000000000000000" pitchFamily="2" charset="2"/>
              </a:rPr>
              <a:t> </a:t>
            </a:r>
            <a:r>
              <a:rPr lang="fr-FR" sz="7200" dirty="0" err="1">
                <a:sym typeface="Wingdings" panose="05000000000000000000" pitchFamily="2" charset="2"/>
              </a:rPr>
              <a:t>server.conf</a:t>
            </a:r>
            <a:r>
              <a:rPr lang="fr-FR" sz="7200" dirty="0">
                <a:sym typeface="Wingdings" panose="05000000000000000000" pitchFamily="2" charset="2"/>
              </a:rPr>
              <a:t> afin d’y apporter les modifications nécessaires pour le bon fonctionnement du VPN </a:t>
            </a:r>
          </a:p>
          <a:p>
            <a:endParaRPr lang="fr-FR" sz="7200" dirty="0">
              <a:sym typeface="Wingdings" panose="05000000000000000000" pitchFamily="2" charset="2"/>
            </a:endParaRPr>
          </a:p>
          <a:p>
            <a:r>
              <a:rPr lang="fr-FR" sz="7200" dirty="0">
                <a:sym typeface="Wingdings" panose="05000000000000000000" pitchFamily="2" charset="2"/>
              </a:rPr>
              <a:t>Une fois le fichier extrait nous allons entrer la commande suivante pour rentrer  dans  le fichier </a:t>
            </a:r>
            <a:r>
              <a:rPr lang="fr-FR" sz="7200" dirty="0" err="1">
                <a:sym typeface="Wingdings" panose="05000000000000000000" pitchFamily="2" charset="2"/>
              </a:rPr>
              <a:t>server.conf</a:t>
            </a:r>
            <a:r>
              <a:rPr lang="fr-FR" sz="7200" dirty="0">
                <a:sym typeface="Wingdings" panose="05000000000000000000" pitchFamily="2" charset="2"/>
              </a:rPr>
              <a:t> </a:t>
            </a:r>
            <a:r>
              <a:rPr lang="fr-FR" sz="7200" dirty="0" err="1">
                <a:sym typeface="Wingdings" panose="05000000000000000000" pitchFamily="2" charset="2"/>
              </a:rPr>
              <a:t>afiin</a:t>
            </a:r>
            <a:r>
              <a:rPr lang="fr-FR" sz="7200" dirty="0">
                <a:sym typeface="Wingdings" panose="05000000000000000000" pitchFamily="2" charset="2"/>
              </a:rPr>
              <a:t> de le </a:t>
            </a:r>
            <a:r>
              <a:rPr lang="fr-FR" sz="7200" dirty="0" err="1">
                <a:sym typeface="Wingdings" panose="05000000000000000000" pitchFamily="2" charset="2"/>
              </a:rPr>
              <a:t>modifer</a:t>
            </a:r>
            <a:r>
              <a:rPr lang="fr-FR" sz="7200" dirty="0">
                <a:sym typeface="Wingdings" panose="05000000000000000000" pitchFamily="2" charset="2"/>
              </a:rPr>
              <a:t> :</a:t>
            </a:r>
          </a:p>
          <a:p>
            <a:r>
              <a:rPr lang="fr-FR" sz="7200" dirty="0" err="1"/>
              <a:t>sudo</a:t>
            </a:r>
            <a:r>
              <a:rPr lang="fr-FR" sz="7200" dirty="0"/>
              <a:t> nano /</a:t>
            </a:r>
            <a:r>
              <a:rPr lang="fr-FR" sz="7200" dirty="0" err="1"/>
              <a:t>etc</a:t>
            </a:r>
            <a:r>
              <a:rPr lang="fr-FR" sz="7200" dirty="0"/>
              <a:t>/openvpn/</a:t>
            </a:r>
            <a:r>
              <a:rPr lang="fr-FR" sz="7200" dirty="0" err="1"/>
              <a:t>server.conf</a:t>
            </a:r>
            <a:endParaRPr lang="fr-FR" sz="7200" dirty="0"/>
          </a:p>
          <a:p>
            <a:endParaRPr lang="fr-FR" sz="7200" dirty="0">
              <a:sym typeface="Wingdings" panose="05000000000000000000" pitchFamily="2" charset="2"/>
            </a:endParaRPr>
          </a:p>
          <a:p>
            <a:r>
              <a:rPr lang="fr-FR" sz="7200" dirty="0">
                <a:sym typeface="Wingdings" panose="05000000000000000000" pitchFamily="2" charset="2"/>
              </a:rPr>
              <a:t>Une fois dans le fichier en mode édition nous pouvons commencer par modifier la ligne suivante en retirant le # avant la ligne :</a:t>
            </a:r>
          </a:p>
          <a:p>
            <a:r>
              <a:rPr lang="fr-FR" altLang="fr-FR" sz="7200" dirty="0" err="1">
                <a:latin typeface="Consolas" panose="020B0609020204030204" pitchFamily="49" charset="0"/>
              </a:rPr>
              <a:t>tls-auth</a:t>
            </a:r>
            <a:r>
              <a:rPr lang="fr-FR" altLang="fr-FR" sz="7200" dirty="0">
                <a:latin typeface="Consolas" panose="020B0609020204030204" pitchFamily="49" charset="0"/>
              </a:rPr>
              <a:t> </a:t>
            </a:r>
            <a:r>
              <a:rPr lang="fr-FR" altLang="fr-FR" sz="7200" dirty="0" err="1">
                <a:latin typeface="Consolas" panose="020B0609020204030204" pitchFamily="49" charset="0"/>
              </a:rPr>
              <a:t>ta.key</a:t>
            </a:r>
            <a:r>
              <a:rPr lang="fr-FR" altLang="fr-FR" sz="7200" dirty="0">
                <a:latin typeface="Consolas" panose="020B0609020204030204" pitchFamily="49" charset="0"/>
              </a:rPr>
              <a:t> 0 # This file </a:t>
            </a:r>
            <a:r>
              <a:rPr lang="fr-FR" altLang="fr-FR" sz="7200" dirty="0" err="1">
                <a:latin typeface="Consolas" panose="020B0609020204030204" pitchFamily="49" charset="0"/>
              </a:rPr>
              <a:t>is</a:t>
            </a:r>
            <a:r>
              <a:rPr lang="fr-FR" altLang="fr-FR" sz="7200" dirty="0">
                <a:latin typeface="Consolas" panose="020B0609020204030204" pitchFamily="49" charset="0"/>
              </a:rPr>
              <a:t> secret </a:t>
            </a:r>
          </a:p>
          <a:p>
            <a:r>
              <a:rPr lang="fr-FR" altLang="fr-FR" sz="7200" dirty="0">
                <a:latin typeface="+mj-lt"/>
              </a:rPr>
              <a:t>Cette modification permet d’authentifier la clé de sécurité du server que nous avons générer antérieurement .</a:t>
            </a:r>
            <a:br>
              <a:rPr lang="fr-FR" altLang="fr-FR" sz="800" dirty="0"/>
            </a:br>
            <a:endParaRPr lang="fr-FR" altLang="fr-FR" sz="9600" dirty="0">
              <a:latin typeface="Arial" panose="020B0604020202020204" pitchFamily="34" charset="0"/>
            </a:endParaRPr>
          </a:p>
          <a:p>
            <a:r>
              <a:rPr lang="fr-FR" sz="7200" dirty="0">
                <a:sym typeface="Wingdings" panose="05000000000000000000" pitchFamily="2" charset="2"/>
              </a:rPr>
              <a:t>   </a:t>
            </a:r>
          </a:p>
        </p:txBody>
      </p:sp>
      <p:sp>
        <p:nvSpPr>
          <p:cNvPr id="12" name="Rectangle 3">
            <a:extLst>
              <a:ext uri="{FF2B5EF4-FFF2-40B4-BE49-F238E27FC236}">
                <a16:creationId xmlns:a16="http://schemas.microsoft.com/office/drawing/2014/main" id="{7EDF9E5F-CDE1-4D8A-A29C-B98760B72545}"/>
              </a:ext>
            </a:extLst>
          </p:cNvPr>
          <p:cNvSpPr>
            <a:spLocks noChangeArrowheads="1"/>
          </p:cNvSpPr>
          <p:nvPr/>
        </p:nvSpPr>
        <p:spPr bwMode="auto">
          <a:xfrm>
            <a:off x="0" y="90100"/>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8" name="Espace réservé du contenu 17" descr="Une image contenant capture d’écran, ordinateur&#10;&#10;Description générée automatiquement">
            <a:extLst>
              <a:ext uri="{FF2B5EF4-FFF2-40B4-BE49-F238E27FC236}">
                <a16:creationId xmlns:a16="http://schemas.microsoft.com/office/drawing/2014/main" id="{EB469BCC-20FF-4090-8E35-7165ECE6B3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6300" y="228599"/>
            <a:ext cx="6633713" cy="6349323"/>
          </a:xfrm>
        </p:spPr>
      </p:pic>
      <p:cxnSp>
        <p:nvCxnSpPr>
          <p:cNvPr id="20" name="Connecteur droit 19">
            <a:extLst>
              <a:ext uri="{FF2B5EF4-FFF2-40B4-BE49-F238E27FC236}">
                <a16:creationId xmlns:a16="http://schemas.microsoft.com/office/drawing/2014/main" id="{78954A78-D9AB-4D03-8920-8BA094E66F80}"/>
              </a:ext>
            </a:extLst>
          </p:cNvPr>
          <p:cNvCxnSpPr/>
          <p:nvPr/>
        </p:nvCxnSpPr>
        <p:spPr>
          <a:xfrm flipV="1">
            <a:off x="4006180" y="4725144"/>
            <a:ext cx="1440160" cy="6480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8DBA397F-72E8-46B0-A8A0-9FD24FFC9B43}"/>
              </a:ext>
            </a:extLst>
          </p:cNvPr>
          <p:cNvCxnSpPr/>
          <p:nvPr/>
        </p:nvCxnSpPr>
        <p:spPr>
          <a:xfrm flipV="1">
            <a:off x="4294212" y="4005064"/>
            <a:ext cx="1224136" cy="7200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29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descr="Une image contenant capture d’écran, ordinateur&#10;&#10;Description générée automatiquement">
            <a:extLst>
              <a:ext uri="{FF2B5EF4-FFF2-40B4-BE49-F238E27FC236}">
                <a16:creationId xmlns:a16="http://schemas.microsoft.com/office/drawing/2014/main" id="{EC74ECA8-03CB-4787-BE61-662CE5516A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8348" y="334183"/>
            <a:ext cx="6345680" cy="6073638"/>
          </a:xfrm>
        </p:spPr>
      </p:pic>
      <p:sp>
        <p:nvSpPr>
          <p:cNvPr id="4" name="Espace réservé du texte 3">
            <a:extLst>
              <a:ext uri="{FF2B5EF4-FFF2-40B4-BE49-F238E27FC236}">
                <a16:creationId xmlns:a16="http://schemas.microsoft.com/office/drawing/2014/main" id="{E934854E-C164-425B-BD52-315AB81ED506}"/>
              </a:ext>
            </a:extLst>
          </p:cNvPr>
          <p:cNvSpPr>
            <a:spLocks noGrp="1"/>
          </p:cNvSpPr>
          <p:nvPr>
            <p:ph type="body" sz="half" idx="2"/>
          </p:nvPr>
        </p:nvSpPr>
        <p:spPr>
          <a:xfrm>
            <a:off x="549796" y="1412776"/>
            <a:ext cx="4320480" cy="3384376"/>
          </a:xfrm>
        </p:spPr>
        <p:txBody>
          <a:bodyPr>
            <a:normAutofit fontScale="92500" lnSpcReduction="20000"/>
          </a:bodyPr>
          <a:lstStyle/>
          <a:p>
            <a:r>
              <a:rPr lang="fr-FR" dirty="0"/>
              <a:t>La seconde modification se fait a la ligne suivante en </a:t>
            </a:r>
            <a:r>
              <a:rPr lang="fr-FR" dirty="0" err="1"/>
              <a:t>remplacant</a:t>
            </a:r>
            <a:r>
              <a:rPr lang="fr-FR" dirty="0"/>
              <a:t> le nombre 265 par 128:</a:t>
            </a:r>
          </a:p>
          <a:p>
            <a:r>
              <a:rPr lang="fr-FR" altLang="fr-FR" dirty="0" err="1">
                <a:latin typeface="Consolas" panose="020B0609020204030204" pitchFamily="49" charset="0"/>
              </a:rPr>
              <a:t>cipher</a:t>
            </a:r>
            <a:r>
              <a:rPr lang="fr-FR" altLang="fr-FR" dirty="0">
                <a:latin typeface="Consolas" panose="020B0609020204030204" pitchFamily="49" charset="0"/>
              </a:rPr>
              <a:t> AES-256-CBC</a:t>
            </a:r>
          </a:p>
          <a:p>
            <a:endParaRPr lang="fr-FR" altLang="fr-FR" dirty="0">
              <a:latin typeface="+mj-lt"/>
            </a:endParaRPr>
          </a:p>
          <a:p>
            <a:endParaRPr lang="fr-FR" altLang="fr-FR" dirty="0">
              <a:latin typeface="+mj-lt"/>
            </a:endParaRPr>
          </a:p>
          <a:p>
            <a:endParaRPr lang="fr-FR" altLang="fr-FR" dirty="0">
              <a:latin typeface="+mj-lt"/>
            </a:endParaRPr>
          </a:p>
          <a:p>
            <a:r>
              <a:rPr lang="fr-FR" altLang="fr-FR" dirty="0">
                <a:latin typeface="+mj-lt"/>
              </a:rPr>
              <a:t>Nous allons a la suite rajouter le paramètre :</a:t>
            </a:r>
          </a:p>
          <a:p>
            <a:r>
              <a:rPr lang="fr-FR" altLang="fr-FR" dirty="0" err="1">
                <a:latin typeface="Consolas" panose="020B0609020204030204" pitchFamily="49" charset="0"/>
              </a:rPr>
              <a:t>auth</a:t>
            </a:r>
            <a:r>
              <a:rPr lang="fr-FR" altLang="fr-FR" dirty="0">
                <a:latin typeface="Consolas" panose="020B0609020204030204" pitchFamily="49" charset="0"/>
              </a:rPr>
              <a:t> SHA256</a:t>
            </a:r>
            <a:r>
              <a:rPr lang="fr-FR" altLang="fr-FR" sz="800" dirty="0"/>
              <a:t> </a:t>
            </a:r>
            <a:endParaRPr lang="fr-FR" altLang="fr-FR" sz="4000" dirty="0">
              <a:latin typeface="Arial" panose="020B0604020202020204" pitchFamily="34" charset="0"/>
            </a:endParaRPr>
          </a:p>
          <a:p>
            <a:endParaRPr lang="fr-FR" altLang="fr-FR" dirty="0">
              <a:latin typeface="+mj-lt"/>
            </a:endParaRPr>
          </a:p>
          <a:p>
            <a:r>
              <a:rPr lang="fr-FR" altLang="fr-FR" dirty="0">
                <a:latin typeface="Consolas" panose="020B0609020204030204" pitchFamily="49" charset="0"/>
              </a:rPr>
              <a:t> </a:t>
            </a:r>
            <a:r>
              <a:rPr lang="fr-FR" altLang="fr-FR" sz="800" dirty="0"/>
              <a:t> </a:t>
            </a:r>
            <a:endParaRPr lang="fr-FR" altLang="fr-FR" sz="4000" dirty="0">
              <a:latin typeface="Arial" panose="020B0604020202020204" pitchFamily="34" charset="0"/>
            </a:endParaRPr>
          </a:p>
          <a:p>
            <a:endParaRPr lang="fr-FR" dirty="0"/>
          </a:p>
          <a:p>
            <a:endParaRPr lang="fr-FR" dirty="0"/>
          </a:p>
          <a:p>
            <a:endParaRPr lang="fr-FR" dirty="0"/>
          </a:p>
        </p:txBody>
      </p:sp>
      <p:sp>
        <p:nvSpPr>
          <p:cNvPr id="5" name="Rectangle 1">
            <a:extLst>
              <a:ext uri="{FF2B5EF4-FFF2-40B4-BE49-F238E27FC236}">
                <a16:creationId xmlns:a16="http://schemas.microsoft.com/office/drawing/2014/main" id="{7FEA9317-A347-4C31-85FB-92F41AC3798F}"/>
              </a:ext>
            </a:extLst>
          </p:cNvPr>
          <p:cNvSpPr>
            <a:spLocks noChangeArrowheads="1"/>
          </p:cNvSpPr>
          <p:nvPr/>
        </p:nvSpPr>
        <p:spPr bwMode="auto">
          <a:xfrm>
            <a:off x="0" y="90100"/>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55ED13AA-8EAF-48E2-B1B9-9C0CFE23BB6F}"/>
              </a:ext>
            </a:extLst>
          </p:cNvPr>
          <p:cNvSpPr>
            <a:spLocks noChangeArrowheads="1"/>
          </p:cNvSpPr>
          <p:nvPr/>
        </p:nvSpPr>
        <p:spPr bwMode="auto">
          <a:xfrm>
            <a:off x="0" y="90100"/>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10" name="Connecteur droit 9">
            <a:extLst>
              <a:ext uri="{FF2B5EF4-FFF2-40B4-BE49-F238E27FC236}">
                <a16:creationId xmlns:a16="http://schemas.microsoft.com/office/drawing/2014/main" id="{E5E97C25-BA9B-4024-8F1F-CB2EE6ACDC85}"/>
              </a:ext>
            </a:extLst>
          </p:cNvPr>
          <p:cNvCxnSpPr>
            <a:cxnSpLocks/>
          </p:cNvCxnSpPr>
          <p:nvPr/>
        </p:nvCxnSpPr>
        <p:spPr>
          <a:xfrm>
            <a:off x="2061964" y="3933056"/>
            <a:ext cx="3816424" cy="7606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C121D49D-6296-467C-8906-686E5DF397AB}"/>
              </a:ext>
            </a:extLst>
          </p:cNvPr>
          <p:cNvCxnSpPr/>
          <p:nvPr/>
        </p:nvCxnSpPr>
        <p:spPr>
          <a:xfrm>
            <a:off x="2854052" y="2204864"/>
            <a:ext cx="3024336" cy="22322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5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FF4C0D0-3538-4E79-A61C-52E6715690D7}"/>
              </a:ext>
            </a:extLst>
          </p:cNvPr>
          <p:cNvSpPr>
            <a:spLocks noGrp="1"/>
          </p:cNvSpPr>
          <p:nvPr>
            <p:ph type="body" sz="half" idx="2"/>
          </p:nvPr>
        </p:nvSpPr>
        <p:spPr>
          <a:xfrm>
            <a:off x="549796" y="2204864"/>
            <a:ext cx="3960440" cy="2376264"/>
          </a:xfrm>
        </p:spPr>
        <p:txBody>
          <a:bodyPr/>
          <a:lstStyle/>
          <a:p>
            <a:r>
              <a:rPr lang="fr-FR" dirty="0"/>
              <a:t>La troisième modification</a:t>
            </a:r>
          </a:p>
          <a:p>
            <a:r>
              <a:rPr lang="fr-FR" dirty="0"/>
              <a:t>  se fait au niveau des noms ces certificats et des clés il suffit de retirer les # avant les lignes afin de les décommenter  et de modifier le format du fichier </a:t>
            </a:r>
            <a:r>
              <a:rPr lang="fr-FR" dirty="0" err="1"/>
              <a:t>dh.pem</a:t>
            </a:r>
            <a:r>
              <a:rPr lang="fr-FR" dirty="0"/>
              <a:t> si il n’est pas en ’2048’</a:t>
            </a:r>
          </a:p>
        </p:txBody>
      </p:sp>
      <p:pic>
        <p:nvPicPr>
          <p:cNvPr id="10" name="Espace réservé du contenu 9" descr="Une image contenant capture d’écran, ordinateur&#10;&#10;Description générée automatiquement">
            <a:extLst>
              <a:ext uri="{FF2B5EF4-FFF2-40B4-BE49-F238E27FC236}">
                <a16:creationId xmlns:a16="http://schemas.microsoft.com/office/drawing/2014/main" id="{53EBFCF3-A063-4283-AA5C-ADE2E81F3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3129" y="350912"/>
            <a:ext cx="6355900" cy="5909047"/>
          </a:xfrm>
        </p:spPr>
      </p:pic>
      <p:cxnSp>
        <p:nvCxnSpPr>
          <p:cNvPr id="12" name="Connecteur droit 11">
            <a:extLst>
              <a:ext uri="{FF2B5EF4-FFF2-40B4-BE49-F238E27FC236}">
                <a16:creationId xmlns:a16="http://schemas.microsoft.com/office/drawing/2014/main" id="{BD57BEAE-06B1-4722-A692-171586612425}"/>
              </a:ext>
            </a:extLst>
          </p:cNvPr>
          <p:cNvCxnSpPr/>
          <p:nvPr/>
        </p:nvCxnSpPr>
        <p:spPr>
          <a:xfrm>
            <a:off x="4294212" y="3861048"/>
            <a:ext cx="1512168" cy="9361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B87D0810-70C9-4F22-B72B-8731527C0457}"/>
              </a:ext>
            </a:extLst>
          </p:cNvPr>
          <p:cNvCxnSpPr/>
          <p:nvPr/>
        </p:nvCxnSpPr>
        <p:spPr>
          <a:xfrm>
            <a:off x="4294212" y="3717032"/>
            <a:ext cx="1512168" cy="5760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14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DA7324-2ED0-41A8-8039-FECFA26EFD28}"/>
              </a:ext>
            </a:extLst>
          </p:cNvPr>
          <p:cNvSpPr>
            <a:spLocks noGrp="1"/>
          </p:cNvSpPr>
          <p:nvPr>
            <p:ph type="title"/>
          </p:nvPr>
        </p:nvSpPr>
        <p:spPr>
          <a:xfrm>
            <a:off x="837828" y="219290"/>
            <a:ext cx="3313264" cy="2155304"/>
          </a:xfrm>
        </p:spPr>
        <p:txBody>
          <a:bodyPr/>
          <a:lstStyle/>
          <a:p>
            <a:r>
              <a:rPr lang="fr-FR" sz="2800" dirty="0"/>
              <a:t>Nous allons maintenant ajuster les règles du pare-feu UFW pour masquer les connexions client </a:t>
            </a:r>
          </a:p>
        </p:txBody>
      </p:sp>
      <p:pic>
        <p:nvPicPr>
          <p:cNvPr id="7" name="Espace réservé du contenu 6" descr="Une image contenant capture d’écran, assis, moniteur, portable&#10;&#10;Description générée automatiquement">
            <a:extLst>
              <a:ext uri="{FF2B5EF4-FFF2-40B4-BE49-F238E27FC236}">
                <a16:creationId xmlns:a16="http://schemas.microsoft.com/office/drawing/2014/main" id="{671DDC20-2DB5-4BF8-8371-31B0EFD104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1299" y="90100"/>
            <a:ext cx="7529257" cy="6381750"/>
          </a:xfrm>
        </p:spPr>
      </p:pic>
      <p:sp>
        <p:nvSpPr>
          <p:cNvPr id="4" name="Espace réservé du texte 3">
            <a:extLst>
              <a:ext uri="{FF2B5EF4-FFF2-40B4-BE49-F238E27FC236}">
                <a16:creationId xmlns:a16="http://schemas.microsoft.com/office/drawing/2014/main" id="{78C682DD-DE09-41ED-9088-1CB306EA5860}"/>
              </a:ext>
            </a:extLst>
          </p:cNvPr>
          <p:cNvSpPr>
            <a:spLocks noGrp="1"/>
          </p:cNvSpPr>
          <p:nvPr>
            <p:ph type="body" sz="half" idx="2"/>
          </p:nvPr>
        </p:nvSpPr>
        <p:spPr>
          <a:xfrm>
            <a:off x="194528" y="2492896"/>
            <a:ext cx="5323820" cy="4968552"/>
          </a:xfrm>
        </p:spPr>
        <p:txBody>
          <a:bodyPr>
            <a:normAutofit fontScale="92500" lnSpcReduction="20000"/>
          </a:bodyPr>
          <a:lstStyle/>
          <a:p>
            <a:r>
              <a:rPr lang="fr-FR" dirty="0"/>
              <a:t>nous devons trouver l'interface réseau publique de notre machine.</a:t>
            </a:r>
          </a:p>
          <a:p>
            <a:r>
              <a:rPr lang="fr-FR" dirty="0"/>
              <a:t>Pour cela il faut taper :</a:t>
            </a:r>
          </a:p>
          <a:p>
            <a:pPr lvl="0" eaLnBrk="0" fontAlgn="base" hangingPunct="0">
              <a:lnSpc>
                <a:spcPct val="100000"/>
              </a:lnSpc>
              <a:spcBef>
                <a:spcPct val="0"/>
              </a:spcBef>
              <a:spcAft>
                <a:spcPct val="0"/>
              </a:spcAft>
              <a:buClrTx/>
              <a:buSzTx/>
            </a:pPr>
            <a:endParaRPr lang="fr-FR" altLang="fr-FR" dirty="0">
              <a:solidFill>
                <a:srgbClr val="545454"/>
              </a:solidFill>
              <a:latin typeface="Consolas" panose="020B0609020204030204" pitchFamily="49" charset="0"/>
            </a:endParaRPr>
          </a:p>
          <a:p>
            <a:pPr lvl="0" eaLnBrk="0" fontAlgn="base" hangingPunct="0">
              <a:lnSpc>
                <a:spcPct val="100000"/>
              </a:lnSpc>
              <a:spcBef>
                <a:spcPct val="0"/>
              </a:spcBef>
              <a:spcAft>
                <a:spcPct val="0"/>
              </a:spcAft>
              <a:buClrTx/>
              <a:buSzTx/>
            </a:pPr>
            <a:r>
              <a:rPr lang="fr-FR" altLang="fr-FR" dirty="0" err="1">
                <a:latin typeface="Consolas" panose="020B0609020204030204" pitchFamily="49" charset="0"/>
              </a:rPr>
              <a:t>ip</a:t>
            </a:r>
            <a:r>
              <a:rPr lang="fr-FR" altLang="fr-FR" dirty="0">
                <a:latin typeface="Consolas" panose="020B0609020204030204" pitchFamily="49" charset="0"/>
              </a:rPr>
              <a:t> route | </a:t>
            </a:r>
            <a:r>
              <a:rPr lang="fr-FR" altLang="fr-FR" dirty="0" err="1">
                <a:latin typeface="Consolas" panose="020B0609020204030204" pitchFamily="49" charset="0"/>
              </a:rPr>
              <a:t>grep</a:t>
            </a:r>
            <a:r>
              <a:rPr lang="fr-FR" altLang="fr-FR" dirty="0">
                <a:latin typeface="Consolas" panose="020B0609020204030204" pitchFamily="49" charset="0"/>
              </a:rPr>
              <a:t> default </a:t>
            </a:r>
          </a:p>
          <a:p>
            <a:pPr lvl="0" eaLnBrk="0" fontAlgn="base" hangingPunct="0">
              <a:lnSpc>
                <a:spcPct val="100000"/>
              </a:lnSpc>
              <a:spcBef>
                <a:spcPct val="0"/>
              </a:spcBef>
              <a:spcAft>
                <a:spcPct val="0"/>
              </a:spcAft>
              <a:buClrTx/>
              <a:buSzTx/>
            </a:pPr>
            <a:endParaRPr lang="fr-FR" altLang="fr-FR" dirty="0">
              <a:latin typeface="Consolas" panose="020B0609020204030204" pitchFamily="49" charset="0"/>
            </a:endParaRPr>
          </a:p>
          <a:p>
            <a:pPr lvl="0" eaLnBrk="0" fontAlgn="base" hangingPunct="0">
              <a:lnSpc>
                <a:spcPct val="100000"/>
              </a:lnSpc>
              <a:spcBef>
                <a:spcPct val="0"/>
              </a:spcBef>
              <a:spcAft>
                <a:spcPct val="0"/>
              </a:spcAft>
              <a:buClrTx/>
              <a:buSzTx/>
            </a:pPr>
            <a:r>
              <a:rPr lang="fr-FR" altLang="fr-FR" dirty="0">
                <a:latin typeface="Consolas" panose="020B0609020204030204" pitchFamily="49" charset="0"/>
              </a:rPr>
              <a:t>Une fois la commande réalisée il faut </a:t>
            </a:r>
            <a:r>
              <a:rPr lang="fr-FR" altLang="fr-FR" dirty="0" err="1">
                <a:latin typeface="Consolas" panose="020B0609020204030204" pitchFamily="49" charset="0"/>
              </a:rPr>
              <a:t>reprer</a:t>
            </a:r>
            <a:r>
              <a:rPr lang="fr-FR" altLang="fr-FR" dirty="0">
                <a:latin typeface="Consolas" panose="020B0609020204030204" pitchFamily="49" charset="0"/>
              </a:rPr>
              <a:t> le nom de l’interface celui-ci se situe a la suite du « dev »</a:t>
            </a:r>
          </a:p>
          <a:p>
            <a:pPr lvl="0" eaLnBrk="0" fontAlgn="base" hangingPunct="0">
              <a:lnSpc>
                <a:spcPct val="100000"/>
              </a:lnSpc>
              <a:spcBef>
                <a:spcPct val="0"/>
              </a:spcBef>
              <a:spcAft>
                <a:spcPct val="0"/>
              </a:spcAft>
              <a:buClrTx/>
              <a:buSzTx/>
            </a:pPr>
            <a:endParaRPr lang="fr-FR" altLang="fr-FR" dirty="0">
              <a:latin typeface="Consolas" panose="020B0609020204030204" pitchFamily="49" charset="0"/>
            </a:endParaRPr>
          </a:p>
          <a:p>
            <a:pPr lvl="0" eaLnBrk="0" fontAlgn="base" hangingPunct="0">
              <a:lnSpc>
                <a:spcPct val="100000"/>
              </a:lnSpc>
              <a:spcBef>
                <a:spcPct val="0"/>
              </a:spcBef>
              <a:spcAft>
                <a:spcPct val="0"/>
              </a:spcAft>
              <a:buClrTx/>
              <a:buSzTx/>
            </a:pPr>
            <a:r>
              <a:rPr lang="fr-FR" altLang="fr-FR" dirty="0">
                <a:latin typeface="Consolas" panose="020B0609020204030204" pitchFamily="49" charset="0"/>
              </a:rPr>
              <a:t>Parla suite nous allons modifier le fichier </a:t>
            </a:r>
            <a:r>
              <a:rPr lang="fr-FR" altLang="fr-FR" dirty="0" err="1">
                <a:latin typeface="Consolas" panose="020B0609020204030204" pitchFamily="49" charset="0"/>
              </a:rPr>
              <a:t>before.rules</a:t>
            </a:r>
            <a:endParaRPr lang="fr-FR" altLang="fr-FR" dirty="0">
              <a:latin typeface="Consolas" panose="020B0609020204030204" pitchFamily="49" charset="0"/>
            </a:endParaRPr>
          </a:p>
          <a:p>
            <a:pPr lvl="0" eaLnBrk="0" fontAlgn="base" hangingPunct="0">
              <a:lnSpc>
                <a:spcPct val="100000"/>
              </a:lnSpc>
              <a:spcBef>
                <a:spcPct val="0"/>
              </a:spcBef>
              <a:spcAft>
                <a:spcPct val="0"/>
              </a:spcAft>
              <a:buClrTx/>
              <a:buSzTx/>
            </a:pPr>
            <a:endParaRPr lang="fr-FR" altLang="fr-FR" dirty="0">
              <a:latin typeface="Consolas" panose="020B0609020204030204" pitchFamily="49" charset="0"/>
            </a:endParaRPr>
          </a:p>
          <a:p>
            <a:pPr lvl="0" eaLnBrk="0" fontAlgn="base" hangingPunct="0">
              <a:lnSpc>
                <a:spcPct val="100000"/>
              </a:lnSpc>
              <a:spcBef>
                <a:spcPct val="0"/>
              </a:spcBef>
              <a:spcAft>
                <a:spcPct val="0"/>
              </a:spcAft>
              <a:buClrTx/>
              <a:buSzTx/>
            </a:pPr>
            <a:r>
              <a:rPr lang="fr-FR" altLang="fr-FR" dirty="0">
                <a:latin typeface="Consolas" panose="020B0609020204030204" pitchFamily="49" charset="0"/>
              </a:rPr>
              <a:t>Grace a la commande :</a:t>
            </a:r>
          </a:p>
          <a:p>
            <a:pPr lvl="0" eaLnBrk="0" fontAlgn="base" hangingPunct="0">
              <a:lnSpc>
                <a:spcPct val="100000"/>
              </a:lnSpc>
              <a:spcBef>
                <a:spcPct val="0"/>
              </a:spcBef>
              <a:spcAft>
                <a:spcPct val="0"/>
              </a:spcAft>
              <a:buClrTx/>
              <a:buSzTx/>
            </a:pPr>
            <a:r>
              <a:rPr lang="fr-FR" dirty="0" err="1"/>
              <a:t>sudo</a:t>
            </a:r>
            <a:r>
              <a:rPr lang="fr-FR" dirty="0"/>
              <a:t> nano /</a:t>
            </a:r>
            <a:r>
              <a:rPr lang="fr-FR" dirty="0" err="1"/>
              <a:t>etc</a:t>
            </a:r>
            <a:r>
              <a:rPr lang="fr-FR" dirty="0"/>
              <a:t>/</a:t>
            </a:r>
            <a:r>
              <a:rPr lang="fr-FR" dirty="0" err="1"/>
              <a:t>ufw</a:t>
            </a:r>
            <a:r>
              <a:rPr lang="fr-FR" dirty="0"/>
              <a:t>/</a:t>
            </a:r>
            <a:r>
              <a:rPr lang="fr-FR" dirty="0" err="1"/>
              <a:t>before.rules</a:t>
            </a:r>
            <a:endParaRPr lang="fr-FR" dirty="0"/>
          </a:p>
          <a:p>
            <a:pPr lvl="0" eaLnBrk="0" fontAlgn="base" hangingPunct="0">
              <a:lnSpc>
                <a:spcPct val="100000"/>
              </a:lnSpc>
              <a:spcBef>
                <a:spcPct val="0"/>
              </a:spcBef>
              <a:spcAft>
                <a:spcPct val="0"/>
              </a:spcAft>
              <a:buClrTx/>
              <a:buSzTx/>
            </a:pPr>
            <a:endParaRPr lang="fr-FR" altLang="fr-FR" dirty="0">
              <a:latin typeface="Consolas" panose="020B0609020204030204" pitchFamily="49" charset="0"/>
            </a:endParaRPr>
          </a:p>
          <a:p>
            <a:pPr lvl="0" eaLnBrk="0" fontAlgn="base" hangingPunct="0">
              <a:lnSpc>
                <a:spcPct val="100000"/>
              </a:lnSpc>
              <a:spcBef>
                <a:spcPct val="0"/>
              </a:spcBef>
              <a:spcAft>
                <a:spcPct val="0"/>
              </a:spcAft>
              <a:buClrTx/>
              <a:buSzTx/>
            </a:pPr>
            <a:r>
              <a:rPr lang="fr-FR" altLang="fr-FR" sz="1900" dirty="0"/>
              <a:t>Nous  avons par la suite modifier cette ligne :</a:t>
            </a:r>
          </a:p>
          <a:p>
            <a:pPr lvl="0" eaLnBrk="0" fontAlgn="base" hangingPunct="0">
              <a:lnSpc>
                <a:spcPct val="100000"/>
              </a:lnSpc>
              <a:spcBef>
                <a:spcPct val="0"/>
              </a:spcBef>
              <a:spcAft>
                <a:spcPct val="0"/>
              </a:spcAft>
              <a:buClrTx/>
              <a:buSzTx/>
            </a:pPr>
            <a:endParaRPr lang="fr-FR" altLang="fr-FR" sz="1900" dirty="0"/>
          </a:p>
          <a:p>
            <a:pPr eaLnBrk="0" fontAlgn="base" hangingPunct="0">
              <a:lnSpc>
                <a:spcPct val="100000"/>
              </a:lnSpc>
              <a:spcBef>
                <a:spcPct val="0"/>
              </a:spcBef>
              <a:spcAft>
                <a:spcPct val="0"/>
              </a:spcAft>
              <a:buClrTx/>
              <a:buSzTx/>
            </a:pPr>
            <a:r>
              <a:rPr lang="fr-FR" altLang="fr-FR" sz="1900" dirty="0">
                <a:latin typeface="Consolas" panose="020B0609020204030204" pitchFamily="49" charset="0"/>
              </a:rPr>
              <a:t>DEFAULT_FORWARD_POLICY="ACCEPT"</a:t>
            </a:r>
            <a:r>
              <a:rPr lang="fr-FR" altLang="fr-FR" sz="1900" dirty="0"/>
              <a:t> </a:t>
            </a:r>
            <a:endParaRPr lang="fr-FR" altLang="fr-FR" sz="1900" dirty="0">
              <a:latin typeface="Arial" panose="020B0604020202020204" pitchFamily="34" charset="0"/>
            </a:endParaRPr>
          </a:p>
          <a:p>
            <a:pPr lvl="0" eaLnBrk="0" fontAlgn="base" hangingPunct="0">
              <a:lnSpc>
                <a:spcPct val="100000"/>
              </a:lnSpc>
              <a:spcBef>
                <a:spcPct val="0"/>
              </a:spcBef>
              <a:spcAft>
                <a:spcPct val="0"/>
              </a:spcAft>
              <a:buClrTx/>
              <a:buSzTx/>
            </a:pPr>
            <a:br>
              <a:rPr lang="fr-FR" altLang="fr-FR" sz="800" dirty="0"/>
            </a:br>
            <a:endParaRPr lang="fr-FR" altLang="fr-FR" sz="4000" dirty="0">
              <a:latin typeface="Arial" panose="020B0604020202020204" pitchFamily="34" charset="0"/>
            </a:endParaRPr>
          </a:p>
          <a:p>
            <a:endParaRPr lang="fr-FR" dirty="0"/>
          </a:p>
          <a:p>
            <a:endParaRPr lang="fr-FR" dirty="0"/>
          </a:p>
        </p:txBody>
      </p:sp>
      <p:sp>
        <p:nvSpPr>
          <p:cNvPr id="5" name="Rectangle 1">
            <a:extLst>
              <a:ext uri="{FF2B5EF4-FFF2-40B4-BE49-F238E27FC236}">
                <a16:creationId xmlns:a16="http://schemas.microsoft.com/office/drawing/2014/main" id="{5E1BB2EF-6735-440D-BF7A-D3613C3BE72A}"/>
              </a:ext>
            </a:extLst>
          </p:cNvPr>
          <p:cNvSpPr>
            <a:spLocks noChangeArrowheads="1"/>
          </p:cNvSpPr>
          <p:nvPr/>
        </p:nvSpPr>
        <p:spPr bwMode="auto">
          <a:xfrm>
            <a:off x="0" y="90100"/>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FA8B10B3-37D2-4126-83AD-3C9A0D349211}"/>
              </a:ext>
            </a:extLst>
          </p:cNvPr>
          <p:cNvSpPr>
            <a:spLocks noChangeArrowheads="1"/>
          </p:cNvSpPr>
          <p:nvPr/>
        </p:nvSpPr>
        <p:spPr bwMode="auto">
          <a:xfrm>
            <a:off x="0" y="90101"/>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10" name="Connecteur droit 9">
            <a:extLst>
              <a:ext uri="{FF2B5EF4-FFF2-40B4-BE49-F238E27FC236}">
                <a16:creationId xmlns:a16="http://schemas.microsoft.com/office/drawing/2014/main" id="{9942926E-CD1A-4298-9630-C24C8E922FD9}"/>
              </a:ext>
            </a:extLst>
          </p:cNvPr>
          <p:cNvCxnSpPr/>
          <p:nvPr/>
        </p:nvCxnSpPr>
        <p:spPr>
          <a:xfrm>
            <a:off x="4151092" y="647185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262AA57E-0054-4C8A-B88A-7478A9A509ED}"/>
              </a:ext>
            </a:extLst>
          </p:cNvPr>
          <p:cNvCxnSpPr/>
          <p:nvPr/>
        </p:nvCxnSpPr>
        <p:spPr>
          <a:xfrm flipV="1">
            <a:off x="5158308" y="2636912"/>
            <a:ext cx="1080120" cy="1584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80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D8946C05-434B-4C44-863D-545D0D52E33C}"/>
              </a:ext>
            </a:extLst>
          </p:cNvPr>
          <p:cNvSpPr>
            <a:spLocks noGrp="1"/>
          </p:cNvSpPr>
          <p:nvPr>
            <p:ph type="body" sz="half" idx="2"/>
          </p:nvPr>
        </p:nvSpPr>
        <p:spPr>
          <a:xfrm>
            <a:off x="333773" y="404664"/>
            <a:ext cx="4312840" cy="5615136"/>
          </a:xfrm>
        </p:spPr>
        <p:txBody>
          <a:bodyPr>
            <a:normAutofit lnSpcReduction="10000"/>
          </a:bodyPr>
          <a:lstStyle/>
          <a:p>
            <a:r>
              <a:rPr lang="fr-FR" dirty="0"/>
              <a:t>Nous avons par la suite entrer une série de commande afin d’ouvrir les ports </a:t>
            </a:r>
            <a:r>
              <a:rPr lang="fr-FR" dirty="0" err="1"/>
              <a:t>OpenVPN</a:t>
            </a:r>
            <a:r>
              <a:rPr lang="fr-FR" dirty="0"/>
              <a:t> et activer les modifications </a:t>
            </a:r>
          </a:p>
          <a:p>
            <a:r>
              <a:rPr lang="fr-FR" dirty="0"/>
              <a:t>La commande suivante permet l’accès au port 1194  en UDP :</a:t>
            </a:r>
          </a:p>
          <a:p>
            <a:r>
              <a:rPr lang="fr-FR" dirty="0" err="1"/>
              <a:t>sudo</a:t>
            </a:r>
            <a:r>
              <a:rPr lang="fr-FR" dirty="0"/>
              <a:t> </a:t>
            </a:r>
            <a:r>
              <a:rPr lang="fr-FR" dirty="0" err="1"/>
              <a:t>ufw</a:t>
            </a:r>
            <a:r>
              <a:rPr lang="fr-FR" dirty="0"/>
              <a:t> </a:t>
            </a:r>
            <a:r>
              <a:rPr lang="fr-FR" dirty="0" err="1"/>
              <a:t>allow</a:t>
            </a:r>
            <a:r>
              <a:rPr lang="fr-FR" dirty="0"/>
              <a:t> 1194/</a:t>
            </a:r>
            <a:r>
              <a:rPr lang="fr-FR" dirty="0" err="1"/>
              <a:t>udp</a:t>
            </a:r>
            <a:endParaRPr lang="fr-FR" dirty="0"/>
          </a:p>
          <a:p>
            <a:endParaRPr lang="fr-FR" dirty="0"/>
          </a:p>
          <a:p>
            <a:r>
              <a:rPr lang="fr-FR" dirty="0"/>
              <a:t>Celle-ci permet d’autoriser les connexions en SSH : </a:t>
            </a:r>
          </a:p>
          <a:p>
            <a:r>
              <a:rPr lang="fr-FR" dirty="0" err="1"/>
              <a:t>sudo</a:t>
            </a:r>
            <a:r>
              <a:rPr lang="fr-FR" dirty="0"/>
              <a:t> </a:t>
            </a:r>
            <a:r>
              <a:rPr lang="fr-FR" dirty="0" err="1"/>
              <a:t>ufw</a:t>
            </a:r>
            <a:r>
              <a:rPr lang="fr-FR" dirty="0"/>
              <a:t> </a:t>
            </a:r>
            <a:r>
              <a:rPr lang="fr-FR" dirty="0" err="1"/>
              <a:t>allow</a:t>
            </a:r>
            <a:r>
              <a:rPr lang="fr-FR" dirty="0"/>
              <a:t> </a:t>
            </a:r>
            <a:r>
              <a:rPr lang="fr-FR" dirty="0" err="1"/>
              <a:t>OpenSSH</a:t>
            </a:r>
            <a:endParaRPr lang="fr-FR" dirty="0"/>
          </a:p>
          <a:p>
            <a:endParaRPr lang="fr-FR" dirty="0"/>
          </a:p>
          <a:p>
            <a:r>
              <a:rPr lang="fr-FR" dirty="0"/>
              <a:t>Ces commandes permettent de désactiver et réactiver UFW pour charger les modifications de tous les fichiers que nous avons modifiés:</a:t>
            </a:r>
          </a:p>
          <a:p>
            <a:r>
              <a:rPr lang="fr-FR" dirty="0" err="1"/>
              <a:t>sudo</a:t>
            </a:r>
            <a:r>
              <a:rPr lang="fr-FR" dirty="0"/>
              <a:t> </a:t>
            </a:r>
            <a:r>
              <a:rPr lang="fr-FR" dirty="0" err="1"/>
              <a:t>ufw</a:t>
            </a:r>
            <a:r>
              <a:rPr lang="fr-FR" dirty="0"/>
              <a:t> </a:t>
            </a:r>
            <a:r>
              <a:rPr lang="fr-FR" dirty="0" err="1"/>
              <a:t>disable</a:t>
            </a:r>
            <a:r>
              <a:rPr lang="fr-FR" dirty="0"/>
              <a:t> </a:t>
            </a:r>
          </a:p>
          <a:p>
            <a:r>
              <a:rPr lang="fr-FR" dirty="0" err="1"/>
              <a:t>sudo</a:t>
            </a:r>
            <a:r>
              <a:rPr lang="fr-FR" dirty="0"/>
              <a:t> </a:t>
            </a:r>
            <a:r>
              <a:rPr lang="fr-FR" dirty="0" err="1"/>
              <a:t>ufw</a:t>
            </a:r>
            <a:r>
              <a:rPr lang="fr-FR" dirty="0"/>
              <a:t> enable</a:t>
            </a:r>
          </a:p>
          <a:p>
            <a:endParaRPr lang="fr-FR" dirty="0"/>
          </a:p>
        </p:txBody>
      </p:sp>
      <p:pic>
        <p:nvPicPr>
          <p:cNvPr id="10" name="Espace réservé du contenu 9" descr="Une image contenant capture d’écran, moniteur, écran, ordinateur&#10;&#10;Description générée automatiquement">
            <a:extLst>
              <a:ext uri="{FF2B5EF4-FFF2-40B4-BE49-F238E27FC236}">
                <a16:creationId xmlns:a16="http://schemas.microsoft.com/office/drawing/2014/main" id="{C23CF9F4-1CCB-4483-96C8-92DD0BF7D3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8819" y="58834"/>
            <a:ext cx="6366233" cy="6740331"/>
          </a:xfrm>
        </p:spPr>
      </p:pic>
      <p:cxnSp>
        <p:nvCxnSpPr>
          <p:cNvPr id="12" name="Connecteur droit 11">
            <a:extLst>
              <a:ext uri="{FF2B5EF4-FFF2-40B4-BE49-F238E27FC236}">
                <a16:creationId xmlns:a16="http://schemas.microsoft.com/office/drawing/2014/main" id="{B0BA24AC-E6C3-4DAD-BB73-155724DF6783}"/>
              </a:ext>
            </a:extLst>
          </p:cNvPr>
          <p:cNvCxnSpPr/>
          <p:nvPr/>
        </p:nvCxnSpPr>
        <p:spPr>
          <a:xfrm flipV="1">
            <a:off x="2754474" y="838200"/>
            <a:ext cx="3168352" cy="11521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E92C38DC-7B97-4D4C-81B2-7DDEBD6C2E13}"/>
              </a:ext>
            </a:extLst>
          </p:cNvPr>
          <p:cNvCxnSpPr>
            <a:cxnSpLocks/>
          </p:cNvCxnSpPr>
          <p:nvPr/>
        </p:nvCxnSpPr>
        <p:spPr>
          <a:xfrm flipV="1">
            <a:off x="2754474" y="1310457"/>
            <a:ext cx="3168352" cy="1296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114C3682-1738-4ED3-A7CE-23ACA8E4ACBA}"/>
              </a:ext>
            </a:extLst>
          </p:cNvPr>
          <p:cNvCxnSpPr>
            <a:cxnSpLocks/>
          </p:cNvCxnSpPr>
          <p:nvPr/>
        </p:nvCxnSpPr>
        <p:spPr>
          <a:xfrm flipV="1">
            <a:off x="2094599" y="1958529"/>
            <a:ext cx="3816424" cy="20033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61A5D6D-D143-43A6-B0BE-6EFE6D687B1D}"/>
              </a:ext>
            </a:extLst>
          </p:cNvPr>
          <p:cNvSpPr/>
          <p:nvPr/>
        </p:nvSpPr>
        <p:spPr>
          <a:xfrm>
            <a:off x="5878388" y="764704"/>
            <a:ext cx="3168352" cy="1440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6233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26208B-0BBE-4539-85CB-14B3B733A250}"/>
              </a:ext>
            </a:extLst>
          </p:cNvPr>
          <p:cNvSpPr>
            <a:spLocks noGrp="1"/>
          </p:cNvSpPr>
          <p:nvPr>
            <p:ph type="title"/>
          </p:nvPr>
        </p:nvSpPr>
        <p:spPr>
          <a:xfrm>
            <a:off x="1" y="476672"/>
            <a:ext cx="4638310" cy="2088232"/>
          </a:xfrm>
        </p:spPr>
        <p:txBody>
          <a:bodyPr/>
          <a:lstStyle/>
          <a:p>
            <a:r>
              <a:rPr lang="fr-FR" dirty="0"/>
              <a:t>Finalement nous pouvons démarrer et activer le service </a:t>
            </a:r>
            <a:r>
              <a:rPr lang="fr-FR" dirty="0" err="1"/>
              <a:t>OpenVPN</a:t>
            </a:r>
            <a:br>
              <a:rPr lang="fr-FR" dirty="0"/>
            </a:br>
            <a:r>
              <a:rPr lang="fr-FR" dirty="0"/>
              <a:t> </a:t>
            </a:r>
          </a:p>
        </p:txBody>
      </p:sp>
      <p:pic>
        <p:nvPicPr>
          <p:cNvPr id="6" name="Espace réservé du contenu 5" descr="Une image contenant capture d’écran, ordinateur, portable, moniteur&#10;&#10;Description générée automatiquement">
            <a:extLst>
              <a:ext uri="{FF2B5EF4-FFF2-40B4-BE49-F238E27FC236}">
                <a16:creationId xmlns:a16="http://schemas.microsoft.com/office/drawing/2014/main" id="{A45B9766-D3D4-40D9-9D39-41029D9987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590" t="246" r="8767" b="52262"/>
          <a:stretch/>
        </p:blipFill>
        <p:spPr>
          <a:xfrm>
            <a:off x="6814492" y="3429000"/>
            <a:ext cx="4824537" cy="3024337"/>
          </a:xfrm>
        </p:spPr>
      </p:pic>
      <p:sp>
        <p:nvSpPr>
          <p:cNvPr id="4" name="Espace réservé du texte 3">
            <a:extLst>
              <a:ext uri="{FF2B5EF4-FFF2-40B4-BE49-F238E27FC236}">
                <a16:creationId xmlns:a16="http://schemas.microsoft.com/office/drawing/2014/main" id="{AEB0C1C9-2693-418B-BE9E-324A729931A9}"/>
              </a:ext>
            </a:extLst>
          </p:cNvPr>
          <p:cNvSpPr>
            <a:spLocks noGrp="1"/>
          </p:cNvSpPr>
          <p:nvPr>
            <p:ph type="body" sz="half" idx="2"/>
          </p:nvPr>
        </p:nvSpPr>
        <p:spPr>
          <a:xfrm>
            <a:off x="85144" y="2420888"/>
            <a:ext cx="5505212" cy="3600400"/>
          </a:xfrm>
        </p:spPr>
        <p:txBody>
          <a:bodyPr>
            <a:normAutofit/>
          </a:bodyPr>
          <a:lstStyle/>
          <a:p>
            <a:r>
              <a:rPr lang="fr-FR" dirty="0"/>
              <a:t>Pour activer le Processus il faut  taper la commande suivante :</a:t>
            </a:r>
          </a:p>
          <a:p>
            <a:r>
              <a:rPr lang="en-US" dirty="0" err="1"/>
              <a:t>sudo</a:t>
            </a:r>
            <a:r>
              <a:rPr lang="en-US" dirty="0"/>
              <a:t> </a:t>
            </a:r>
            <a:r>
              <a:rPr lang="en-US" dirty="0" err="1"/>
              <a:t>systemctl</a:t>
            </a:r>
            <a:r>
              <a:rPr lang="en-US" dirty="0"/>
              <a:t> start </a:t>
            </a:r>
            <a:r>
              <a:rPr lang="en-US" dirty="0" err="1"/>
              <a:t>openvpn@server</a:t>
            </a:r>
            <a:endParaRPr lang="fr-FR" dirty="0"/>
          </a:p>
          <a:p>
            <a:endParaRPr lang="fr-FR" dirty="0"/>
          </a:p>
          <a:p>
            <a:r>
              <a:rPr lang="fr-FR" dirty="0"/>
              <a:t>La commande  suivante permet de consulter le statut du VPN :</a:t>
            </a:r>
          </a:p>
          <a:p>
            <a:r>
              <a:rPr lang="fr-FR" dirty="0" err="1"/>
              <a:t>sudo</a:t>
            </a:r>
            <a:r>
              <a:rPr lang="fr-FR" dirty="0"/>
              <a:t> </a:t>
            </a:r>
            <a:r>
              <a:rPr lang="fr-FR" dirty="0" err="1"/>
              <a:t>systemctl</a:t>
            </a:r>
            <a:r>
              <a:rPr lang="fr-FR" dirty="0"/>
              <a:t> </a:t>
            </a:r>
            <a:r>
              <a:rPr lang="fr-FR" dirty="0" err="1"/>
              <a:t>status</a:t>
            </a:r>
            <a:r>
              <a:rPr lang="fr-FR" dirty="0"/>
              <a:t> </a:t>
            </a:r>
            <a:r>
              <a:rPr lang="fr-FR" dirty="0" err="1"/>
              <a:t>openvpn@server</a:t>
            </a:r>
            <a:endParaRPr lang="fr-FR" dirty="0"/>
          </a:p>
          <a:p>
            <a:r>
              <a:rPr lang="fr-FR" dirty="0"/>
              <a:t>Si « active » est affiché alors le </a:t>
            </a:r>
            <a:r>
              <a:rPr lang="fr-FR" dirty="0" err="1"/>
              <a:t>vpn</a:t>
            </a:r>
            <a:r>
              <a:rPr lang="fr-FR" dirty="0"/>
              <a:t> est bien actif jusqu’ici </a:t>
            </a:r>
          </a:p>
        </p:txBody>
      </p:sp>
      <p:pic>
        <p:nvPicPr>
          <p:cNvPr id="8" name="Image 7" descr="Une image contenant capture d’écran, moniteur&#10;&#10;Description générée automatiquement">
            <a:extLst>
              <a:ext uri="{FF2B5EF4-FFF2-40B4-BE49-F238E27FC236}">
                <a16:creationId xmlns:a16="http://schemas.microsoft.com/office/drawing/2014/main" id="{FC4B1A65-E6D8-4A9B-9256-1F1CE2150CA6}"/>
              </a:ext>
            </a:extLst>
          </p:cNvPr>
          <p:cNvPicPr>
            <a:picLocks noChangeAspect="1"/>
          </p:cNvPicPr>
          <p:nvPr/>
        </p:nvPicPr>
        <p:blipFill rotWithShape="1">
          <a:blip r:embed="rId3">
            <a:extLst>
              <a:ext uri="{28A0092B-C50C-407E-A947-70E740481C1C}">
                <a14:useLocalDpi xmlns:a14="http://schemas.microsoft.com/office/drawing/2010/main" val="0"/>
              </a:ext>
            </a:extLst>
          </a:blip>
          <a:srcRect l="6468" t="10101" r="27994" b="79399"/>
          <a:stretch/>
        </p:blipFill>
        <p:spPr>
          <a:xfrm>
            <a:off x="5163013" y="1411635"/>
            <a:ext cx="6940668" cy="1152525"/>
          </a:xfrm>
          <a:prstGeom prst="rect">
            <a:avLst/>
          </a:prstGeom>
        </p:spPr>
      </p:pic>
      <p:cxnSp>
        <p:nvCxnSpPr>
          <p:cNvPr id="10" name="Connecteur droit 9">
            <a:extLst>
              <a:ext uri="{FF2B5EF4-FFF2-40B4-BE49-F238E27FC236}">
                <a16:creationId xmlns:a16="http://schemas.microsoft.com/office/drawing/2014/main" id="{ABB063F1-925E-43A5-84D0-A33B1B3089FD}"/>
              </a:ext>
            </a:extLst>
          </p:cNvPr>
          <p:cNvCxnSpPr/>
          <p:nvPr/>
        </p:nvCxnSpPr>
        <p:spPr>
          <a:xfrm flipV="1">
            <a:off x="3790156" y="1700808"/>
            <a:ext cx="3888432" cy="15121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535F6AF1-9F78-4F2C-BEA0-75F6E29A58FC}"/>
              </a:ext>
            </a:extLst>
          </p:cNvPr>
          <p:cNvCxnSpPr/>
          <p:nvPr/>
        </p:nvCxnSpPr>
        <p:spPr>
          <a:xfrm flipV="1">
            <a:off x="3466121" y="4400364"/>
            <a:ext cx="3816424"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15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35878C-DCDE-493C-9DCA-FBBF462C1532}"/>
              </a:ext>
            </a:extLst>
          </p:cNvPr>
          <p:cNvSpPr>
            <a:spLocks noGrp="1"/>
          </p:cNvSpPr>
          <p:nvPr>
            <p:ph type="title"/>
          </p:nvPr>
        </p:nvSpPr>
        <p:spPr>
          <a:xfrm>
            <a:off x="1" y="-819472"/>
            <a:ext cx="4294212" cy="2520280"/>
          </a:xfrm>
        </p:spPr>
        <p:txBody>
          <a:bodyPr/>
          <a:lstStyle/>
          <a:p>
            <a:r>
              <a:rPr lang="fr-FR" sz="2000" dirty="0"/>
              <a:t>Nous allons également vérifier que le </a:t>
            </a:r>
            <a:r>
              <a:rPr lang="fr-FR" sz="2000" dirty="0" err="1"/>
              <a:t>tunel</a:t>
            </a:r>
            <a:r>
              <a:rPr lang="fr-FR" sz="2000" dirty="0"/>
              <a:t> « </a:t>
            </a:r>
            <a:r>
              <a:rPr lang="fr-FR" sz="2000" dirty="0" err="1"/>
              <a:t>tun</a:t>
            </a:r>
            <a:r>
              <a:rPr lang="fr-FR" sz="2000" dirty="0"/>
              <a:t> 0 » est bien créer et est actif .</a:t>
            </a:r>
          </a:p>
        </p:txBody>
      </p:sp>
      <p:sp>
        <p:nvSpPr>
          <p:cNvPr id="4" name="Espace réservé du texte 3">
            <a:extLst>
              <a:ext uri="{FF2B5EF4-FFF2-40B4-BE49-F238E27FC236}">
                <a16:creationId xmlns:a16="http://schemas.microsoft.com/office/drawing/2014/main" id="{3EC37C38-E04C-4A2C-8DC1-79E57864521A}"/>
              </a:ext>
            </a:extLst>
          </p:cNvPr>
          <p:cNvSpPr>
            <a:spLocks noGrp="1"/>
          </p:cNvSpPr>
          <p:nvPr>
            <p:ph type="body" sz="half" idx="2"/>
          </p:nvPr>
        </p:nvSpPr>
        <p:spPr>
          <a:xfrm>
            <a:off x="178999" y="2197417"/>
            <a:ext cx="3581399" cy="1371600"/>
          </a:xfrm>
        </p:spPr>
        <p:txBody>
          <a:bodyPr/>
          <a:lstStyle/>
          <a:p>
            <a:r>
              <a:rPr lang="fr-FR" dirty="0"/>
              <a:t>Il suffit de </a:t>
            </a:r>
            <a:r>
              <a:rPr lang="fr-FR" dirty="0" err="1"/>
              <a:t>tapper</a:t>
            </a:r>
            <a:r>
              <a:rPr lang="fr-FR" dirty="0"/>
              <a:t> : </a:t>
            </a:r>
            <a:r>
              <a:rPr lang="fr-FR" dirty="0" err="1"/>
              <a:t>ifconfig</a:t>
            </a:r>
            <a:r>
              <a:rPr lang="fr-FR" dirty="0"/>
              <a:t> </a:t>
            </a:r>
          </a:p>
        </p:txBody>
      </p:sp>
      <p:pic>
        <p:nvPicPr>
          <p:cNvPr id="5" name="Espace réservé du contenu 4">
            <a:extLst>
              <a:ext uri="{FF2B5EF4-FFF2-40B4-BE49-F238E27FC236}">
                <a16:creationId xmlns:a16="http://schemas.microsoft.com/office/drawing/2014/main" id="{F200C661-7722-4950-A895-7A5E887CBE07}"/>
              </a:ext>
            </a:extLst>
          </p:cNvPr>
          <p:cNvPicPr>
            <a:picLocks noGrp="1" noChangeAspect="1"/>
          </p:cNvPicPr>
          <p:nvPr>
            <p:ph idx="1"/>
          </p:nvPr>
        </p:nvPicPr>
        <p:blipFill rotWithShape="1">
          <a:blip r:embed="rId2"/>
          <a:srcRect l="6607" t="60460" r="12394" b="20273"/>
          <a:stretch/>
        </p:blipFill>
        <p:spPr>
          <a:xfrm>
            <a:off x="3070076" y="2593779"/>
            <a:ext cx="8397241" cy="1516168"/>
          </a:xfrm>
          <a:prstGeom prst="rect">
            <a:avLst/>
          </a:prstGeom>
        </p:spPr>
      </p:pic>
      <p:sp>
        <p:nvSpPr>
          <p:cNvPr id="6" name="ZoneTexte 5">
            <a:extLst>
              <a:ext uri="{FF2B5EF4-FFF2-40B4-BE49-F238E27FC236}">
                <a16:creationId xmlns:a16="http://schemas.microsoft.com/office/drawing/2014/main" id="{F8E64EA3-E8C3-4512-9724-221DFB5C139C}"/>
              </a:ext>
            </a:extLst>
          </p:cNvPr>
          <p:cNvSpPr txBox="1"/>
          <p:nvPr/>
        </p:nvSpPr>
        <p:spPr>
          <a:xfrm>
            <a:off x="981844" y="4796022"/>
            <a:ext cx="5267341" cy="1200329"/>
          </a:xfrm>
          <a:prstGeom prst="rect">
            <a:avLst/>
          </a:prstGeom>
          <a:noFill/>
        </p:spPr>
        <p:txBody>
          <a:bodyPr wrap="square" rtlCol="0">
            <a:spAutoFit/>
          </a:bodyPr>
          <a:lstStyle/>
          <a:p>
            <a:r>
              <a:rPr lang="fr-FR" dirty="0"/>
              <a:t>Si l’on souhaite activer le </a:t>
            </a:r>
            <a:r>
              <a:rPr lang="fr-FR" dirty="0" err="1"/>
              <a:t>vpn</a:t>
            </a:r>
            <a:r>
              <a:rPr lang="fr-FR" dirty="0"/>
              <a:t> automatiquement au démarrage </a:t>
            </a:r>
            <a:r>
              <a:rPr lang="fr-FR" dirty="0" err="1"/>
              <a:t>tappez</a:t>
            </a:r>
            <a:r>
              <a:rPr lang="fr-FR" dirty="0"/>
              <a:t> cette commande : </a:t>
            </a:r>
          </a:p>
          <a:p>
            <a:r>
              <a:rPr lang="en-US" dirty="0" err="1"/>
              <a:t>sudo</a:t>
            </a:r>
            <a:r>
              <a:rPr lang="en-US" dirty="0"/>
              <a:t> </a:t>
            </a:r>
            <a:r>
              <a:rPr lang="en-US" dirty="0" err="1"/>
              <a:t>systemctl</a:t>
            </a:r>
            <a:r>
              <a:rPr lang="en-US" dirty="0"/>
              <a:t> enable </a:t>
            </a:r>
            <a:r>
              <a:rPr lang="en-US" dirty="0" err="1"/>
              <a:t>openvpn@server</a:t>
            </a:r>
            <a:endParaRPr lang="fr-FR" dirty="0"/>
          </a:p>
          <a:p>
            <a:endParaRPr lang="fr-FR" dirty="0"/>
          </a:p>
        </p:txBody>
      </p:sp>
      <p:cxnSp>
        <p:nvCxnSpPr>
          <p:cNvPr id="8" name="Connecteur droit 7">
            <a:extLst>
              <a:ext uri="{FF2B5EF4-FFF2-40B4-BE49-F238E27FC236}">
                <a16:creationId xmlns:a16="http://schemas.microsoft.com/office/drawing/2014/main" id="{02176842-6407-4798-8D9F-A03D3E753200}"/>
              </a:ext>
            </a:extLst>
          </p:cNvPr>
          <p:cNvCxnSpPr>
            <a:cxnSpLocks/>
          </p:cNvCxnSpPr>
          <p:nvPr/>
        </p:nvCxnSpPr>
        <p:spPr>
          <a:xfrm>
            <a:off x="2277988" y="1366774"/>
            <a:ext cx="792088" cy="12270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CC2D-EECD-4D25-8123-573DDF70FCE9}"/>
              </a:ext>
            </a:extLst>
          </p:cNvPr>
          <p:cNvSpPr/>
          <p:nvPr/>
        </p:nvSpPr>
        <p:spPr>
          <a:xfrm>
            <a:off x="3070076" y="2593779"/>
            <a:ext cx="576064" cy="4966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3555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1540598" y="-497160"/>
            <a:ext cx="9144001" cy="1371600"/>
          </a:xfrm>
        </p:spPr>
        <p:txBody>
          <a:bodyPr rtlCol="0"/>
          <a:lstStyle/>
          <a:p>
            <a:pPr rtl="0"/>
            <a:r>
              <a:rPr lang="fr-FR" dirty="0"/>
              <a:t>Sommaire : </a:t>
            </a:r>
          </a:p>
        </p:txBody>
      </p:sp>
      <p:sp>
        <p:nvSpPr>
          <p:cNvPr id="14" name="Espace réservé du contenu 13"/>
          <p:cNvSpPr>
            <a:spLocks noGrp="1"/>
          </p:cNvSpPr>
          <p:nvPr>
            <p:ph idx="1"/>
          </p:nvPr>
        </p:nvSpPr>
        <p:spPr>
          <a:xfrm>
            <a:off x="1527216" y="1196752"/>
            <a:ext cx="9134391" cy="4764361"/>
          </a:xfrm>
        </p:spPr>
        <p:txBody>
          <a:bodyPr rtlCol="0">
            <a:normAutofit/>
          </a:bodyPr>
          <a:lstStyle/>
          <a:p>
            <a:pPr marL="457200" indent="-457200" rtl="0">
              <a:buAutoNum type="arabicPeriod"/>
            </a:pPr>
            <a:r>
              <a:rPr lang="fr-FR" dirty="0"/>
              <a:t>Le  VPN </a:t>
            </a:r>
          </a:p>
          <a:p>
            <a:pPr marL="0" indent="0" rtl="0">
              <a:buNone/>
            </a:pPr>
            <a:r>
              <a:rPr lang="fr-FR" dirty="0"/>
              <a:t>	a.  Qu’est-ce qu’un VPN</a:t>
            </a:r>
          </a:p>
          <a:p>
            <a:pPr marL="0" indent="0" rtl="0">
              <a:buNone/>
            </a:pPr>
            <a:r>
              <a:rPr lang="fr-FR" dirty="0"/>
              <a:t>	b.  Le choix de la solution</a:t>
            </a:r>
          </a:p>
          <a:p>
            <a:pPr marL="457200" indent="-457200" rtl="0">
              <a:buAutoNum type="arabicPeriod" startAt="2"/>
            </a:pPr>
            <a:r>
              <a:rPr lang="fr-FR" dirty="0"/>
              <a:t>Préparation et installation de </a:t>
            </a:r>
            <a:r>
              <a:rPr lang="fr-FR" dirty="0" err="1"/>
              <a:t>OpenVPN</a:t>
            </a:r>
            <a:r>
              <a:rPr lang="fr-FR" dirty="0"/>
              <a:t> coté server </a:t>
            </a:r>
          </a:p>
          <a:p>
            <a:pPr marL="0" indent="0" rtl="0">
              <a:buNone/>
            </a:pPr>
            <a:r>
              <a:rPr lang="fr-FR" dirty="0"/>
              <a:t>              a. Génération des certificats d’authentification du server et client</a:t>
            </a:r>
          </a:p>
          <a:p>
            <a:pPr marL="457200" indent="-457200" rtl="0">
              <a:buAutoNum type="arabicPeriod" startAt="3"/>
            </a:pPr>
            <a:r>
              <a:rPr lang="fr-FR" dirty="0"/>
              <a:t>Préparation et installation de </a:t>
            </a:r>
            <a:r>
              <a:rPr lang="fr-FR" dirty="0" err="1"/>
              <a:t>OpenVPN</a:t>
            </a:r>
            <a:r>
              <a:rPr lang="fr-FR" dirty="0"/>
              <a:t> coté client </a:t>
            </a:r>
          </a:p>
          <a:p>
            <a:pPr marL="0" indent="0">
              <a:buNone/>
            </a:pPr>
            <a:r>
              <a:rPr lang="fr-FR" dirty="0"/>
              <a:t>	a. Test de connexion </a:t>
            </a:r>
          </a:p>
          <a:p>
            <a:pPr marL="457200" indent="-457200" rtl="0">
              <a:buAutoNum type="arabicPeriod" startAt="4"/>
            </a:pPr>
            <a:r>
              <a:rPr lang="fr-FR" dirty="0"/>
              <a:t>Conclusion et Sources </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3941D3-4CC4-4566-AE6E-40D032EB4E6F}"/>
              </a:ext>
            </a:extLst>
          </p:cNvPr>
          <p:cNvSpPr>
            <a:spLocks noGrp="1"/>
          </p:cNvSpPr>
          <p:nvPr>
            <p:ph type="title"/>
          </p:nvPr>
        </p:nvSpPr>
        <p:spPr>
          <a:xfrm>
            <a:off x="0" y="-963488"/>
            <a:ext cx="4798268" cy="2147972"/>
          </a:xfrm>
        </p:spPr>
        <p:txBody>
          <a:bodyPr/>
          <a:lstStyle/>
          <a:p>
            <a:r>
              <a:rPr lang="fr-FR" sz="2400" dirty="0"/>
              <a:t>3. Préparation et installation de </a:t>
            </a:r>
            <a:r>
              <a:rPr lang="fr-FR" sz="2400" dirty="0" err="1"/>
              <a:t>OpenVPN</a:t>
            </a:r>
            <a:r>
              <a:rPr lang="fr-FR" sz="2400" dirty="0"/>
              <a:t> coté client </a:t>
            </a:r>
            <a:br>
              <a:rPr lang="fr-FR" sz="2400" dirty="0"/>
            </a:br>
            <a:endParaRPr lang="fr-FR" sz="2400" dirty="0"/>
          </a:p>
        </p:txBody>
      </p:sp>
      <p:sp>
        <p:nvSpPr>
          <p:cNvPr id="4" name="Espace réservé du texte 3">
            <a:extLst>
              <a:ext uri="{FF2B5EF4-FFF2-40B4-BE49-F238E27FC236}">
                <a16:creationId xmlns:a16="http://schemas.microsoft.com/office/drawing/2014/main" id="{91039CD3-55A5-4A40-A680-63851E81B97C}"/>
              </a:ext>
            </a:extLst>
          </p:cNvPr>
          <p:cNvSpPr>
            <a:spLocks noGrp="1"/>
          </p:cNvSpPr>
          <p:nvPr>
            <p:ph type="body" sz="half" idx="2"/>
          </p:nvPr>
        </p:nvSpPr>
        <p:spPr>
          <a:xfrm>
            <a:off x="-25324" y="908720"/>
            <a:ext cx="4680520" cy="6120680"/>
          </a:xfrm>
        </p:spPr>
        <p:txBody>
          <a:bodyPr>
            <a:normAutofit/>
          </a:bodyPr>
          <a:lstStyle/>
          <a:p>
            <a:r>
              <a:rPr lang="fr-FR" dirty="0"/>
              <a:t>Le serveur configuré, nous pouvons commencer la configuration du client ! Ces configurations se font toujours sur le serveur .</a:t>
            </a:r>
          </a:p>
          <a:p>
            <a:r>
              <a:rPr lang="fr-FR" dirty="0"/>
              <a:t>Nous allons commencer par créer une répertoire afin de centraliser les fichiers pour ne pas les perdre .</a:t>
            </a:r>
          </a:p>
          <a:p>
            <a:r>
              <a:rPr lang="fr-FR" dirty="0" err="1"/>
              <a:t>mkdir</a:t>
            </a:r>
            <a:r>
              <a:rPr lang="fr-FR" dirty="0"/>
              <a:t> -p ~/client-</a:t>
            </a:r>
            <a:r>
              <a:rPr lang="fr-FR" dirty="0" err="1"/>
              <a:t>configs</a:t>
            </a:r>
            <a:r>
              <a:rPr lang="fr-FR" dirty="0"/>
              <a:t>/files</a:t>
            </a:r>
          </a:p>
          <a:p>
            <a:r>
              <a:rPr lang="fr-FR" dirty="0"/>
              <a:t>Nous devons également </a:t>
            </a:r>
            <a:r>
              <a:rPr lang="fr-FR" dirty="0" err="1"/>
              <a:t>verouiller</a:t>
            </a:r>
            <a:r>
              <a:rPr lang="fr-FR" dirty="0"/>
              <a:t> les autorisations :</a:t>
            </a:r>
          </a:p>
          <a:p>
            <a:r>
              <a:rPr lang="fr-FR" dirty="0"/>
              <a:t>chmod 700 ~/client-</a:t>
            </a:r>
            <a:r>
              <a:rPr lang="fr-FR" dirty="0" err="1"/>
              <a:t>configs</a:t>
            </a:r>
            <a:r>
              <a:rPr lang="fr-FR" dirty="0"/>
              <a:t>/files</a:t>
            </a:r>
          </a:p>
          <a:p>
            <a:r>
              <a:rPr lang="fr-FR" dirty="0"/>
              <a:t>Nous allons copier le fichier </a:t>
            </a:r>
            <a:r>
              <a:rPr lang="fr-FR" dirty="0" err="1"/>
              <a:t>client.conf</a:t>
            </a:r>
            <a:r>
              <a:rPr lang="fr-FR" dirty="0"/>
              <a:t>  dans le répertoire précédemment crée en le </a:t>
            </a:r>
            <a:r>
              <a:rPr lang="fr-FR" dirty="0" err="1"/>
              <a:t>renommanr</a:t>
            </a:r>
            <a:r>
              <a:rPr lang="fr-FR" dirty="0"/>
              <a:t> </a:t>
            </a:r>
            <a:r>
              <a:rPr lang="fr-FR" dirty="0" err="1"/>
              <a:t>base.conf</a:t>
            </a:r>
            <a:r>
              <a:rPr lang="fr-FR" dirty="0"/>
              <a:t> </a:t>
            </a:r>
          </a:p>
          <a:p>
            <a:r>
              <a:rPr lang="fr-FR" dirty="0"/>
              <a:t> </a:t>
            </a:r>
            <a:r>
              <a:rPr lang="fr-FR" dirty="0" err="1"/>
              <a:t>cp</a:t>
            </a:r>
            <a:r>
              <a:rPr lang="fr-FR" dirty="0"/>
              <a:t> /</a:t>
            </a:r>
            <a:r>
              <a:rPr lang="fr-FR" dirty="0" err="1"/>
              <a:t>usr</a:t>
            </a:r>
            <a:r>
              <a:rPr lang="fr-FR" dirty="0"/>
              <a:t>/</a:t>
            </a:r>
            <a:r>
              <a:rPr lang="fr-FR" dirty="0" err="1"/>
              <a:t>share</a:t>
            </a:r>
            <a:r>
              <a:rPr lang="fr-FR" dirty="0"/>
              <a:t>/doc/openvpn/</a:t>
            </a:r>
            <a:r>
              <a:rPr lang="fr-FR" dirty="0" err="1"/>
              <a:t>examples</a:t>
            </a:r>
            <a:r>
              <a:rPr lang="fr-FR" dirty="0"/>
              <a:t>/</a:t>
            </a:r>
            <a:r>
              <a:rPr lang="fr-FR" dirty="0" err="1"/>
              <a:t>sample</a:t>
            </a:r>
            <a:r>
              <a:rPr lang="fr-FR" dirty="0"/>
              <a:t>-config-files/</a:t>
            </a:r>
            <a:r>
              <a:rPr lang="fr-FR" dirty="0" err="1"/>
              <a:t>client.conf</a:t>
            </a:r>
            <a:r>
              <a:rPr lang="fr-FR" dirty="0"/>
              <a:t> ~/client-</a:t>
            </a:r>
            <a:r>
              <a:rPr lang="fr-FR" dirty="0" err="1"/>
              <a:t>configs</a:t>
            </a:r>
            <a:r>
              <a:rPr lang="fr-FR" dirty="0"/>
              <a:t>/</a:t>
            </a:r>
            <a:r>
              <a:rPr lang="fr-FR" dirty="0" err="1"/>
              <a:t>client.conf</a:t>
            </a:r>
            <a:endParaRPr lang="fr-FR" dirty="0"/>
          </a:p>
          <a:p>
            <a:r>
              <a:rPr lang="fr-FR" dirty="0"/>
              <a:t>Nous allons maintenant modifier le fichier </a:t>
            </a:r>
            <a:r>
              <a:rPr lang="fr-FR" dirty="0" err="1"/>
              <a:t>base.conf</a:t>
            </a:r>
            <a:r>
              <a:rPr lang="fr-FR" dirty="0"/>
              <a:t>  :</a:t>
            </a:r>
          </a:p>
          <a:p>
            <a:r>
              <a:rPr lang="fr-FR" dirty="0"/>
              <a:t>nano ~/client-</a:t>
            </a:r>
            <a:r>
              <a:rPr lang="fr-FR" dirty="0" err="1"/>
              <a:t>configs</a:t>
            </a:r>
            <a:r>
              <a:rPr lang="fr-FR" dirty="0"/>
              <a:t>/</a:t>
            </a:r>
            <a:r>
              <a:rPr lang="fr-FR" dirty="0" err="1"/>
              <a:t>base.conf</a:t>
            </a:r>
            <a:endParaRPr lang="fr-FR" dirty="0"/>
          </a:p>
        </p:txBody>
      </p:sp>
      <p:pic>
        <p:nvPicPr>
          <p:cNvPr id="6" name="Image 5" descr="Une image contenant capture d’écran, ordinateur&#10;&#10;Description générée automatiquement">
            <a:extLst>
              <a:ext uri="{FF2B5EF4-FFF2-40B4-BE49-F238E27FC236}">
                <a16:creationId xmlns:a16="http://schemas.microsoft.com/office/drawing/2014/main" id="{7E8F4EA5-1FA9-472A-9B08-A826959C6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729" y="368660"/>
            <a:ext cx="6814909" cy="6120680"/>
          </a:xfrm>
          <a:prstGeom prst="rect">
            <a:avLst/>
          </a:prstGeom>
        </p:spPr>
      </p:pic>
      <p:cxnSp>
        <p:nvCxnSpPr>
          <p:cNvPr id="8" name="Connecteur droit 7">
            <a:extLst>
              <a:ext uri="{FF2B5EF4-FFF2-40B4-BE49-F238E27FC236}">
                <a16:creationId xmlns:a16="http://schemas.microsoft.com/office/drawing/2014/main" id="{97A65C36-3EF4-42DA-9B53-1F908D29B9EC}"/>
              </a:ext>
            </a:extLst>
          </p:cNvPr>
          <p:cNvCxnSpPr/>
          <p:nvPr/>
        </p:nvCxnSpPr>
        <p:spPr>
          <a:xfrm>
            <a:off x="4078188" y="602128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 en angle 11">
            <a:extLst>
              <a:ext uri="{FF2B5EF4-FFF2-40B4-BE49-F238E27FC236}">
                <a16:creationId xmlns:a16="http://schemas.microsoft.com/office/drawing/2014/main" id="{DC4ACFC8-714A-4F30-902D-5036E0970C3D}"/>
              </a:ext>
            </a:extLst>
          </p:cNvPr>
          <p:cNvCxnSpPr>
            <a:cxnSpLocks/>
          </p:cNvCxnSpPr>
          <p:nvPr/>
        </p:nvCxnSpPr>
        <p:spPr>
          <a:xfrm rot="5400000">
            <a:off x="3610136" y="1160748"/>
            <a:ext cx="5400600" cy="4464496"/>
          </a:xfrm>
          <a:prstGeom prst="bentConnector3">
            <a:avLst>
              <a:gd name="adj1" fmla="val 9955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30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capture d’écran, ordinateur&#10;&#10;Description générée automatiquement">
            <a:extLst>
              <a:ext uri="{FF2B5EF4-FFF2-40B4-BE49-F238E27FC236}">
                <a16:creationId xmlns:a16="http://schemas.microsoft.com/office/drawing/2014/main" id="{922A0B73-2ACD-4B3F-9398-97544E2967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8308" y="188640"/>
            <a:ext cx="6672740" cy="5992994"/>
          </a:xfrm>
        </p:spPr>
      </p:pic>
      <p:sp>
        <p:nvSpPr>
          <p:cNvPr id="4" name="Espace réservé du texte 3">
            <a:extLst>
              <a:ext uri="{FF2B5EF4-FFF2-40B4-BE49-F238E27FC236}">
                <a16:creationId xmlns:a16="http://schemas.microsoft.com/office/drawing/2014/main" id="{6EE67122-139C-49B7-98D3-0EE84548A9EC}"/>
              </a:ext>
            </a:extLst>
          </p:cNvPr>
          <p:cNvSpPr>
            <a:spLocks noGrp="1"/>
          </p:cNvSpPr>
          <p:nvPr>
            <p:ph type="body" sz="half" idx="2"/>
          </p:nvPr>
        </p:nvSpPr>
        <p:spPr>
          <a:xfrm>
            <a:off x="621804" y="1124744"/>
            <a:ext cx="3816424" cy="4248472"/>
          </a:xfrm>
        </p:spPr>
        <p:txBody>
          <a:bodyPr/>
          <a:lstStyle/>
          <a:p>
            <a:r>
              <a:rPr lang="fr-FR" dirty="0"/>
              <a:t>Nous avons 4ièmement modifier ces paramètres </a:t>
            </a:r>
          </a:p>
          <a:p>
            <a:r>
              <a:rPr lang="fr-FR" dirty="0" err="1"/>
              <a:t>Remote</a:t>
            </a:r>
            <a:r>
              <a:rPr lang="fr-FR" dirty="0"/>
              <a:t>  pointe le client vers notre adresse de serveur </a:t>
            </a:r>
            <a:r>
              <a:rPr lang="fr-FR" dirty="0" err="1"/>
              <a:t>OpenVPN</a:t>
            </a:r>
            <a:r>
              <a:rPr lang="fr-FR" dirty="0"/>
              <a:t> qui a pour port de </a:t>
            </a:r>
            <a:r>
              <a:rPr lang="fr-FR" dirty="0" err="1"/>
              <a:t>défault</a:t>
            </a:r>
            <a:r>
              <a:rPr lang="fr-FR" dirty="0"/>
              <a:t> 1194</a:t>
            </a:r>
          </a:p>
          <a:p>
            <a:endParaRPr lang="fr-FR" dirty="0"/>
          </a:p>
          <a:p>
            <a:r>
              <a:rPr lang="fr-FR" dirty="0"/>
              <a:t>Nous avons également décommenter les deux paramètres suivant .</a:t>
            </a:r>
          </a:p>
          <a:p>
            <a:endParaRPr lang="fr-FR" dirty="0"/>
          </a:p>
          <a:p>
            <a:endParaRPr lang="fr-FR" dirty="0"/>
          </a:p>
        </p:txBody>
      </p:sp>
      <p:cxnSp>
        <p:nvCxnSpPr>
          <p:cNvPr id="8" name="Connecteur droit 7">
            <a:extLst>
              <a:ext uri="{FF2B5EF4-FFF2-40B4-BE49-F238E27FC236}">
                <a16:creationId xmlns:a16="http://schemas.microsoft.com/office/drawing/2014/main" id="{F4EA6C2A-1200-4360-AD1D-56B0286C92AB}"/>
              </a:ext>
            </a:extLst>
          </p:cNvPr>
          <p:cNvCxnSpPr/>
          <p:nvPr/>
        </p:nvCxnSpPr>
        <p:spPr>
          <a:xfrm>
            <a:off x="3070076" y="2492896"/>
            <a:ext cx="2520280"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139E9061-A679-4444-8596-DD67D5EBB765}"/>
              </a:ext>
            </a:extLst>
          </p:cNvPr>
          <p:cNvCxnSpPr>
            <a:cxnSpLocks/>
          </p:cNvCxnSpPr>
          <p:nvPr/>
        </p:nvCxnSpPr>
        <p:spPr>
          <a:xfrm>
            <a:off x="2566020" y="3573016"/>
            <a:ext cx="3024336" cy="10583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9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AC0A26F2-4B6B-4A26-9190-929C3DE594EE}"/>
              </a:ext>
            </a:extLst>
          </p:cNvPr>
          <p:cNvSpPr>
            <a:spLocks noGrp="1"/>
          </p:cNvSpPr>
          <p:nvPr>
            <p:ph type="body" sz="half" idx="2"/>
          </p:nvPr>
        </p:nvSpPr>
        <p:spPr>
          <a:xfrm>
            <a:off x="117748" y="404664"/>
            <a:ext cx="4968552" cy="6264696"/>
          </a:xfrm>
        </p:spPr>
        <p:txBody>
          <a:bodyPr/>
          <a:lstStyle/>
          <a:p>
            <a:r>
              <a:rPr lang="fr-FR" dirty="0"/>
              <a:t>Nous avons commenter les paramètres en ajoutant des #</a:t>
            </a:r>
          </a:p>
          <a:p>
            <a:endParaRPr lang="fr-FR" dirty="0"/>
          </a:p>
          <a:p>
            <a:endParaRPr lang="fr-FR" dirty="0"/>
          </a:p>
          <a:p>
            <a:r>
              <a:rPr lang="fr-FR" dirty="0"/>
              <a:t>Ici les </a:t>
            </a:r>
            <a:r>
              <a:rPr lang="fr-FR" dirty="0" err="1"/>
              <a:t>vleurs</a:t>
            </a:r>
            <a:r>
              <a:rPr lang="fr-FR" dirty="0"/>
              <a:t> ont étés changées en effet </a:t>
            </a:r>
          </a:p>
          <a:p>
            <a:r>
              <a:rPr lang="fr-FR" dirty="0"/>
              <a:t>Dans la ligne « </a:t>
            </a:r>
            <a:r>
              <a:rPr lang="fr-FR" dirty="0" err="1"/>
              <a:t>cipher</a:t>
            </a:r>
            <a:r>
              <a:rPr lang="fr-FR" dirty="0"/>
              <a:t> AES-256-CBC » 256 </a:t>
            </a:r>
            <a:r>
              <a:rPr lang="fr-FR" dirty="0">
                <a:sym typeface="Wingdings" panose="05000000000000000000" pitchFamily="2" charset="2"/>
              </a:rPr>
              <a:t>128</a:t>
            </a:r>
          </a:p>
          <a:p>
            <a:r>
              <a:rPr lang="fr-FR" dirty="0">
                <a:sym typeface="Wingdings" panose="05000000000000000000" pitchFamily="2" charset="2"/>
              </a:rPr>
              <a:t>Et un paramètre a été rajouté </a:t>
            </a:r>
          </a:p>
          <a:p>
            <a:endParaRPr lang="fr-FR" dirty="0">
              <a:sym typeface="Wingdings" panose="05000000000000000000" pitchFamily="2" charset="2"/>
            </a:endParaRPr>
          </a:p>
          <a:p>
            <a:r>
              <a:rPr lang="fr-FR" dirty="0">
                <a:sym typeface="Wingdings" panose="05000000000000000000" pitchFamily="2" charset="2"/>
              </a:rPr>
              <a:t>Une ligne a été mise en commentaire avec un ;</a:t>
            </a:r>
          </a:p>
          <a:p>
            <a:endParaRPr lang="fr-FR" dirty="0">
              <a:sym typeface="Wingdings" panose="05000000000000000000" pitchFamily="2" charset="2"/>
            </a:endParaRPr>
          </a:p>
          <a:p>
            <a:r>
              <a:rPr lang="fr-FR" dirty="0">
                <a:sym typeface="Wingdings" panose="05000000000000000000" pitchFamily="2" charset="2"/>
              </a:rPr>
              <a:t>Ainsi que : </a:t>
            </a:r>
            <a:r>
              <a:rPr lang="fr-FR" dirty="0" err="1">
                <a:sym typeface="Wingdings" panose="05000000000000000000" pitchFamily="2" charset="2"/>
              </a:rPr>
              <a:t>comp-lzo</a:t>
            </a:r>
            <a:r>
              <a:rPr lang="fr-FR" dirty="0">
                <a:sym typeface="Wingdings" panose="05000000000000000000" pitchFamily="2" charset="2"/>
              </a:rPr>
              <a:t> (ajoutez le seulement si il n’y est pas présent)</a:t>
            </a:r>
          </a:p>
          <a:p>
            <a:r>
              <a:rPr lang="fr-FR" dirty="0">
                <a:sym typeface="Wingdings" panose="05000000000000000000" pitchFamily="2" charset="2"/>
              </a:rPr>
              <a:t>Un paramètre a été ajouté : key-direction 1 </a:t>
            </a:r>
          </a:p>
          <a:p>
            <a:endParaRPr lang="fr-FR" dirty="0">
              <a:sym typeface="Wingdings" panose="05000000000000000000" pitchFamily="2" charset="2"/>
            </a:endParaRPr>
          </a:p>
          <a:p>
            <a:r>
              <a:rPr lang="fr-FR" dirty="0">
                <a:sym typeface="Wingdings" panose="05000000000000000000" pitchFamily="2" charset="2"/>
              </a:rPr>
              <a:t>D’autres ligne non nécessaires a  notre VPN on étés commentées </a:t>
            </a:r>
            <a:endParaRPr lang="fr-FR" dirty="0"/>
          </a:p>
          <a:p>
            <a:endParaRPr lang="fr-FR" dirty="0"/>
          </a:p>
          <a:p>
            <a:endParaRPr lang="fr-FR" dirty="0"/>
          </a:p>
        </p:txBody>
      </p:sp>
      <p:pic>
        <p:nvPicPr>
          <p:cNvPr id="4098" name="Picture 2">
            <a:extLst>
              <a:ext uri="{FF2B5EF4-FFF2-40B4-BE49-F238E27FC236}">
                <a16:creationId xmlns:a16="http://schemas.microsoft.com/office/drawing/2014/main" id="{D0AD2C08-EE1E-4FF5-8B5D-B403A05E44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30316" y="-26223"/>
            <a:ext cx="7608471" cy="662473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5">
            <a:extLst>
              <a:ext uri="{FF2B5EF4-FFF2-40B4-BE49-F238E27FC236}">
                <a16:creationId xmlns:a16="http://schemas.microsoft.com/office/drawing/2014/main" id="{9E13EE72-89D3-42AE-B7D5-49E64EC57792}"/>
              </a:ext>
            </a:extLst>
          </p:cNvPr>
          <p:cNvCxnSpPr>
            <a:cxnSpLocks/>
          </p:cNvCxnSpPr>
          <p:nvPr/>
        </p:nvCxnSpPr>
        <p:spPr>
          <a:xfrm>
            <a:off x="2998068" y="2636912"/>
            <a:ext cx="2804367" cy="9361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FD7A6AB7-2973-4CC5-B473-683345301C12}"/>
              </a:ext>
            </a:extLst>
          </p:cNvPr>
          <p:cNvCxnSpPr>
            <a:cxnSpLocks/>
          </p:cNvCxnSpPr>
          <p:nvPr/>
        </p:nvCxnSpPr>
        <p:spPr>
          <a:xfrm>
            <a:off x="4798268" y="4437112"/>
            <a:ext cx="151216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B72C6322-69CA-43E7-AB7F-666FDD1AF6BB}"/>
              </a:ext>
            </a:extLst>
          </p:cNvPr>
          <p:cNvCxnSpPr/>
          <p:nvPr/>
        </p:nvCxnSpPr>
        <p:spPr>
          <a:xfrm>
            <a:off x="4150196" y="5085184"/>
            <a:ext cx="1584176" cy="3600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D2E20864-5ED8-4F91-9ABB-F9774435BC23}"/>
              </a:ext>
            </a:extLst>
          </p:cNvPr>
          <p:cNvCxnSpPr/>
          <p:nvPr/>
        </p:nvCxnSpPr>
        <p:spPr>
          <a:xfrm>
            <a:off x="4510236" y="5805264"/>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17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D331E367-3BD0-4D2F-94BD-7290898DCBC5}"/>
              </a:ext>
            </a:extLst>
          </p:cNvPr>
          <p:cNvSpPr>
            <a:spLocks noGrp="1"/>
          </p:cNvSpPr>
          <p:nvPr>
            <p:ph type="body" sz="half" idx="2"/>
          </p:nvPr>
        </p:nvSpPr>
        <p:spPr>
          <a:xfrm>
            <a:off x="45741" y="1356694"/>
            <a:ext cx="4320479" cy="3960440"/>
          </a:xfrm>
        </p:spPr>
        <p:txBody>
          <a:bodyPr>
            <a:normAutofit/>
          </a:bodyPr>
          <a:lstStyle/>
          <a:p>
            <a:r>
              <a:rPr lang="fr-FR" dirty="0"/>
              <a:t>Pour finir nous allons modifier une dernier fichier qui est le fichier « make_config.sh »</a:t>
            </a:r>
          </a:p>
          <a:p>
            <a:r>
              <a:rPr lang="fr-FR" dirty="0"/>
              <a:t>Ce fichier vas permettre au client de retrouver les certificats (.</a:t>
            </a:r>
            <a:r>
              <a:rPr lang="fr-FR" dirty="0" err="1"/>
              <a:t>crt</a:t>
            </a:r>
            <a:r>
              <a:rPr lang="fr-FR" dirty="0"/>
              <a:t>) et les clés (.key)  tous ces fichiers regroupés dans le make_config.sh donnent le fichier </a:t>
            </a:r>
            <a:r>
              <a:rPr lang="fr-FR" dirty="0" err="1"/>
              <a:t>client.ovpn</a:t>
            </a:r>
            <a:r>
              <a:rPr lang="fr-FR" dirty="0"/>
              <a:t> qui  ira s’implémenter dans le client .</a:t>
            </a:r>
          </a:p>
          <a:p>
            <a:endParaRPr lang="fr-FR" dirty="0"/>
          </a:p>
          <a:p>
            <a:endParaRPr lang="fr-FR" dirty="0"/>
          </a:p>
          <a:p>
            <a:r>
              <a:rPr lang="fr-FR" dirty="0"/>
              <a:t>Nous mettrons ce fichier en exécutable :</a:t>
            </a:r>
          </a:p>
          <a:p>
            <a:r>
              <a:rPr lang="en-US" dirty="0" err="1"/>
              <a:t>chmod</a:t>
            </a:r>
            <a:r>
              <a:rPr lang="en-US" dirty="0"/>
              <a:t> 700 ~/client-configs/make_config.sh</a:t>
            </a:r>
            <a:endParaRPr lang="fr-FR" dirty="0"/>
          </a:p>
        </p:txBody>
      </p:sp>
      <p:pic>
        <p:nvPicPr>
          <p:cNvPr id="5122" name="Picture 2">
            <a:extLst>
              <a:ext uri="{FF2B5EF4-FFF2-40B4-BE49-F238E27FC236}">
                <a16:creationId xmlns:a16="http://schemas.microsoft.com/office/drawing/2014/main" id="{29E51617-C1D8-4868-B92D-94D9875995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54252" y="262600"/>
            <a:ext cx="6961287" cy="64721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CA15A99-251B-4EBB-9DE9-707E13A80D6C}"/>
              </a:ext>
            </a:extLst>
          </p:cNvPr>
          <p:cNvSpPr/>
          <p:nvPr/>
        </p:nvSpPr>
        <p:spPr>
          <a:xfrm>
            <a:off x="5086300" y="1916832"/>
            <a:ext cx="2304256" cy="13681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a:extLst>
              <a:ext uri="{FF2B5EF4-FFF2-40B4-BE49-F238E27FC236}">
                <a16:creationId xmlns:a16="http://schemas.microsoft.com/office/drawing/2014/main" id="{5FE7A3E2-01AC-44A6-9A6E-4A6DB313B924}"/>
              </a:ext>
            </a:extLst>
          </p:cNvPr>
          <p:cNvCxnSpPr/>
          <p:nvPr/>
        </p:nvCxnSpPr>
        <p:spPr>
          <a:xfrm>
            <a:off x="3430116" y="2924944"/>
            <a:ext cx="165618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41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620AACA1-358D-42F0-9F21-51125CA89810}"/>
              </a:ext>
            </a:extLst>
          </p:cNvPr>
          <p:cNvSpPr>
            <a:spLocks noGrp="1"/>
          </p:cNvSpPr>
          <p:nvPr>
            <p:ph type="body" sz="half" idx="2"/>
          </p:nvPr>
        </p:nvSpPr>
        <p:spPr>
          <a:xfrm>
            <a:off x="35598" y="404664"/>
            <a:ext cx="4528864" cy="5615136"/>
          </a:xfrm>
        </p:spPr>
        <p:txBody>
          <a:bodyPr>
            <a:normAutofit/>
          </a:bodyPr>
          <a:lstStyle/>
          <a:p>
            <a:r>
              <a:rPr lang="fr-FR" dirty="0"/>
              <a:t>Si les configurations se sont bien passées : il vous restera a vous diriger vers le répertoire client-</a:t>
            </a:r>
            <a:r>
              <a:rPr lang="fr-FR" dirty="0" err="1"/>
              <a:t>configs</a:t>
            </a:r>
            <a:r>
              <a:rPr lang="fr-FR" dirty="0"/>
              <a:t> : </a:t>
            </a:r>
          </a:p>
          <a:p>
            <a:r>
              <a:rPr lang="fr-FR" dirty="0"/>
              <a:t>cd ~/client-</a:t>
            </a:r>
            <a:r>
              <a:rPr lang="fr-FR" dirty="0" err="1"/>
              <a:t>configs</a:t>
            </a:r>
            <a:endParaRPr lang="fr-FR" dirty="0"/>
          </a:p>
          <a:p>
            <a:endParaRPr lang="fr-FR" dirty="0"/>
          </a:p>
          <a:p>
            <a:r>
              <a:rPr lang="fr-FR" dirty="0"/>
              <a:t>Enfin nous exécuterons la commande :</a:t>
            </a:r>
          </a:p>
          <a:p>
            <a:r>
              <a:rPr lang="fr-FR" dirty="0"/>
              <a:t>./make_config.sh nom-du-client</a:t>
            </a:r>
          </a:p>
          <a:p>
            <a:r>
              <a:rPr lang="fr-FR" dirty="0"/>
              <a:t>Et pour vérifier que le fichier .</a:t>
            </a:r>
            <a:r>
              <a:rPr lang="fr-FR" dirty="0" err="1"/>
              <a:t>ovpn</a:t>
            </a:r>
            <a:r>
              <a:rPr lang="fr-FR" dirty="0"/>
              <a:t> comportant les clés et les certificats a bien été crée il suffit de faire :</a:t>
            </a:r>
          </a:p>
          <a:p>
            <a:r>
              <a:rPr lang="fr-FR" dirty="0"/>
              <a:t>ls ~/client-</a:t>
            </a:r>
            <a:r>
              <a:rPr lang="fr-FR" dirty="0" err="1"/>
              <a:t>configs</a:t>
            </a:r>
            <a:r>
              <a:rPr lang="fr-FR" dirty="0"/>
              <a:t>/files</a:t>
            </a:r>
          </a:p>
          <a:p>
            <a:r>
              <a:rPr lang="fr-FR" dirty="0"/>
              <a:t> et nom-du-</a:t>
            </a:r>
            <a:r>
              <a:rPr lang="fr-FR" dirty="0" err="1"/>
              <a:t>client.ovpn</a:t>
            </a:r>
            <a:r>
              <a:rPr lang="fr-FR" dirty="0"/>
              <a:t> doit apparaitre !</a:t>
            </a:r>
          </a:p>
        </p:txBody>
      </p:sp>
      <p:pic>
        <p:nvPicPr>
          <p:cNvPr id="6146" name="Picture 2">
            <a:extLst>
              <a:ext uri="{FF2B5EF4-FFF2-40B4-BE49-F238E27FC236}">
                <a16:creationId xmlns:a16="http://schemas.microsoft.com/office/drawing/2014/main" id="{2A1B5057-DF19-435F-8AAE-E75F516EA7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10236" y="260648"/>
            <a:ext cx="6850061" cy="630894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5">
            <a:extLst>
              <a:ext uri="{FF2B5EF4-FFF2-40B4-BE49-F238E27FC236}">
                <a16:creationId xmlns:a16="http://schemas.microsoft.com/office/drawing/2014/main" id="{E04F1089-F3EC-47CE-A957-6CE62F57C713}"/>
              </a:ext>
            </a:extLst>
          </p:cNvPr>
          <p:cNvCxnSpPr>
            <a:cxnSpLocks/>
          </p:cNvCxnSpPr>
          <p:nvPr/>
        </p:nvCxnSpPr>
        <p:spPr>
          <a:xfrm flipV="1">
            <a:off x="1773932" y="3789040"/>
            <a:ext cx="3118386" cy="5040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76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D41191-BC30-47C1-96B3-84306D36E3AD}"/>
              </a:ext>
            </a:extLst>
          </p:cNvPr>
          <p:cNvSpPr>
            <a:spLocks noGrp="1"/>
          </p:cNvSpPr>
          <p:nvPr>
            <p:ph type="title"/>
          </p:nvPr>
        </p:nvSpPr>
        <p:spPr>
          <a:xfrm>
            <a:off x="45021" y="-1539552"/>
            <a:ext cx="5110816" cy="2667000"/>
          </a:xfrm>
        </p:spPr>
        <p:txBody>
          <a:bodyPr/>
          <a:lstStyle/>
          <a:p>
            <a:r>
              <a:rPr lang="fr-FR" dirty="0"/>
              <a:t>a. Test de connexion </a:t>
            </a:r>
            <a:br>
              <a:rPr lang="fr-FR" dirty="0"/>
            </a:br>
            <a:endParaRPr lang="fr-FR" dirty="0"/>
          </a:p>
        </p:txBody>
      </p:sp>
      <p:sp>
        <p:nvSpPr>
          <p:cNvPr id="4" name="Espace réservé du texte 3">
            <a:extLst>
              <a:ext uri="{FF2B5EF4-FFF2-40B4-BE49-F238E27FC236}">
                <a16:creationId xmlns:a16="http://schemas.microsoft.com/office/drawing/2014/main" id="{FE44131E-5A06-495C-B361-0DACB65D8A2B}"/>
              </a:ext>
            </a:extLst>
          </p:cNvPr>
          <p:cNvSpPr>
            <a:spLocks noGrp="1"/>
          </p:cNvSpPr>
          <p:nvPr>
            <p:ph type="body" sz="half" idx="2"/>
          </p:nvPr>
        </p:nvSpPr>
        <p:spPr>
          <a:xfrm>
            <a:off x="0" y="836712"/>
            <a:ext cx="3600400" cy="5443010"/>
          </a:xfrm>
        </p:spPr>
        <p:txBody>
          <a:bodyPr>
            <a:normAutofit/>
          </a:bodyPr>
          <a:lstStyle/>
          <a:p>
            <a:r>
              <a:rPr lang="fr-FR" dirty="0"/>
              <a:t>Comme cité précédemment nous avons pour client une machine sous </a:t>
            </a:r>
            <a:r>
              <a:rPr lang="fr-FR" dirty="0" err="1"/>
              <a:t>windows.Pour</a:t>
            </a:r>
            <a:r>
              <a:rPr lang="fr-FR" dirty="0"/>
              <a:t> tester notre dispositif nous devons envoyer le  fichier .</a:t>
            </a:r>
            <a:r>
              <a:rPr lang="fr-FR" dirty="0" err="1"/>
              <a:t>ovpn</a:t>
            </a:r>
            <a:r>
              <a:rPr lang="fr-FR" dirty="0"/>
              <a:t> vers le client . </a:t>
            </a:r>
          </a:p>
          <a:p>
            <a:r>
              <a:rPr lang="fr-FR" dirty="0"/>
              <a:t>Pour le client nous avons récupérer le logiciel </a:t>
            </a:r>
            <a:r>
              <a:rPr lang="fr-FR" dirty="0" err="1"/>
              <a:t>OpenVPN</a:t>
            </a:r>
            <a:r>
              <a:rPr lang="fr-FR" dirty="0"/>
              <a:t> GUI sur le site d’</a:t>
            </a:r>
            <a:r>
              <a:rPr lang="fr-FR" dirty="0" err="1"/>
              <a:t>OpenVPN</a:t>
            </a:r>
            <a:r>
              <a:rPr lang="fr-FR" dirty="0"/>
              <a:t>  :</a:t>
            </a:r>
          </a:p>
          <a:p>
            <a:r>
              <a:rPr lang="fr-FR" dirty="0">
                <a:hlinkClick r:id="rId2"/>
              </a:rPr>
              <a:t>https://openvpn.net/</a:t>
            </a:r>
            <a:r>
              <a:rPr lang="fr-FR" dirty="0"/>
              <a:t> </a:t>
            </a:r>
          </a:p>
          <a:p>
            <a:r>
              <a:rPr lang="fr-FR" dirty="0"/>
              <a:t>Une fois installer nous avons accéder aux fichiers du logiciel :</a:t>
            </a:r>
          </a:p>
          <a:p>
            <a:r>
              <a:rPr lang="fr-FR" dirty="0"/>
              <a:t>« Programmes &gt; </a:t>
            </a:r>
            <a:r>
              <a:rPr lang="fr-FR" dirty="0" err="1"/>
              <a:t>OpenVPN</a:t>
            </a:r>
            <a:r>
              <a:rPr lang="fr-FR" dirty="0"/>
              <a:t> &gt; config » </a:t>
            </a:r>
          </a:p>
          <a:p>
            <a:r>
              <a:rPr lang="fr-FR" dirty="0"/>
              <a:t>Le fichier .</a:t>
            </a:r>
            <a:r>
              <a:rPr lang="fr-FR" dirty="0" err="1"/>
              <a:t>ovpn</a:t>
            </a:r>
            <a:r>
              <a:rPr lang="fr-FR" dirty="0"/>
              <a:t> aura donc pour destination le fichier config . </a:t>
            </a:r>
          </a:p>
          <a:p>
            <a:endParaRPr lang="fr-FR" dirty="0"/>
          </a:p>
        </p:txBody>
      </p:sp>
      <p:pic>
        <p:nvPicPr>
          <p:cNvPr id="7170" name="Picture 2">
            <a:extLst>
              <a:ext uri="{FF2B5EF4-FFF2-40B4-BE49-F238E27FC236}">
                <a16:creationId xmlns:a16="http://schemas.microsoft.com/office/drawing/2014/main" id="{D8DE3543-E7B8-42AE-8B85-2D8E5D611EE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418" t="11085" r="13546" b="16240"/>
          <a:stretch/>
        </p:blipFill>
        <p:spPr bwMode="auto">
          <a:xfrm>
            <a:off x="3502124" y="980728"/>
            <a:ext cx="8724935" cy="437088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5">
            <a:extLst>
              <a:ext uri="{FF2B5EF4-FFF2-40B4-BE49-F238E27FC236}">
                <a16:creationId xmlns:a16="http://schemas.microsoft.com/office/drawing/2014/main" id="{7A639F75-2811-41C2-A126-4B19E0EAA865}"/>
              </a:ext>
            </a:extLst>
          </p:cNvPr>
          <p:cNvCxnSpPr/>
          <p:nvPr/>
        </p:nvCxnSpPr>
        <p:spPr>
          <a:xfrm flipV="1">
            <a:off x="2854052" y="2420888"/>
            <a:ext cx="1728192" cy="1872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48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e image contenant intérieur, ordinateur, moniteur, assis&#10;&#10;Description générée automatiquement">
            <a:extLst>
              <a:ext uri="{FF2B5EF4-FFF2-40B4-BE49-F238E27FC236}">
                <a16:creationId xmlns:a16="http://schemas.microsoft.com/office/drawing/2014/main" id="{F6AD9EDA-340C-4534-8F5E-C021A1BA09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5" t="19286" r="3014" b="6461"/>
          <a:stretch/>
        </p:blipFill>
        <p:spPr bwMode="auto">
          <a:xfrm>
            <a:off x="5014292" y="24341"/>
            <a:ext cx="6120680" cy="3021105"/>
          </a:xfrm>
          <a:prstGeom prst="rect">
            <a:avLst/>
          </a:prstGeom>
          <a:solidFill>
            <a:srgbClr val="FFFFFF"/>
          </a:solidFill>
        </p:spPr>
      </p:pic>
      <p:sp>
        <p:nvSpPr>
          <p:cNvPr id="5" name="ZoneTexte 4">
            <a:extLst>
              <a:ext uri="{FF2B5EF4-FFF2-40B4-BE49-F238E27FC236}">
                <a16:creationId xmlns:a16="http://schemas.microsoft.com/office/drawing/2014/main" id="{9DA52F58-5173-422D-B7FA-8A34BE8EC119}"/>
              </a:ext>
            </a:extLst>
          </p:cNvPr>
          <p:cNvSpPr txBox="1"/>
          <p:nvPr/>
        </p:nvSpPr>
        <p:spPr>
          <a:xfrm>
            <a:off x="333772" y="332656"/>
            <a:ext cx="2952328" cy="7571303"/>
          </a:xfrm>
          <a:prstGeom prst="rect">
            <a:avLst/>
          </a:prstGeom>
          <a:noFill/>
        </p:spPr>
        <p:txBody>
          <a:bodyPr wrap="square" rtlCol="0">
            <a:spAutoFit/>
          </a:bodyPr>
          <a:lstStyle/>
          <a:p>
            <a:r>
              <a:rPr lang="fr-FR" dirty="0"/>
              <a:t>Les droits administrateurs sont nécessaires pour transférer ce fichier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Une fois le fichier transféré il suffit de faire clique droite sur l'icone, sur le coté qui va vous être proposer plusieurs options, nous allons cliquer sur connecter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cxnSp>
        <p:nvCxnSpPr>
          <p:cNvPr id="7" name="Connecteur droit 6">
            <a:extLst>
              <a:ext uri="{FF2B5EF4-FFF2-40B4-BE49-F238E27FC236}">
                <a16:creationId xmlns:a16="http://schemas.microsoft.com/office/drawing/2014/main" id="{1B6FBFCD-6861-4155-A7F1-7F8596DA4CDC}"/>
              </a:ext>
            </a:extLst>
          </p:cNvPr>
          <p:cNvCxnSpPr/>
          <p:nvPr/>
        </p:nvCxnSpPr>
        <p:spPr>
          <a:xfrm flipV="1">
            <a:off x="2133972" y="1196752"/>
            <a:ext cx="6552728" cy="720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Image 1">
            <a:extLst>
              <a:ext uri="{FF2B5EF4-FFF2-40B4-BE49-F238E27FC236}">
                <a16:creationId xmlns:a16="http://schemas.microsoft.com/office/drawing/2014/main" id="{BF57F6F4-7E61-4C43-8BD9-6093F8D94A88}"/>
              </a:ext>
            </a:extLst>
          </p:cNvPr>
          <p:cNvPicPr>
            <a:picLocks noChangeAspect="1"/>
          </p:cNvPicPr>
          <p:nvPr/>
        </p:nvPicPr>
        <p:blipFill>
          <a:blip r:embed="rId3"/>
          <a:stretch>
            <a:fillRect/>
          </a:stretch>
        </p:blipFill>
        <p:spPr>
          <a:xfrm>
            <a:off x="5266320" y="2276872"/>
            <a:ext cx="5616624" cy="4186561"/>
          </a:xfrm>
          <a:prstGeom prst="rect">
            <a:avLst/>
          </a:prstGeom>
        </p:spPr>
      </p:pic>
      <p:cxnSp>
        <p:nvCxnSpPr>
          <p:cNvPr id="6" name="Connecteur droit 5">
            <a:extLst>
              <a:ext uri="{FF2B5EF4-FFF2-40B4-BE49-F238E27FC236}">
                <a16:creationId xmlns:a16="http://schemas.microsoft.com/office/drawing/2014/main" id="{56CCAA44-7CE2-4D3A-AB6B-AD5B672B8812}"/>
              </a:ext>
            </a:extLst>
          </p:cNvPr>
          <p:cNvCxnSpPr>
            <a:cxnSpLocks/>
            <a:stCxn id="5" idx="3"/>
          </p:cNvCxnSpPr>
          <p:nvPr/>
        </p:nvCxnSpPr>
        <p:spPr>
          <a:xfrm flipV="1">
            <a:off x="3286100" y="4118307"/>
            <a:ext cx="381642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5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8B49CE7-5FB2-45A4-A5BA-3277E800474D}"/>
              </a:ext>
            </a:extLst>
          </p:cNvPr>
          <p:cNvSpPr txBox="1"/>
          <p:nvPr/>
        </p:nvSpPr>
        <p:spPr>
          <a:xfrm>
            <a:off x="29468" y="908720"/>
            <a:ext cx="4896544" cy="3139321"/>
          </a:xfrm>
          <a:prstGeom prst="rect">
            <a:avLst/>
          </a:prstGeom>
          <a:noFill/>
        </p:spPr>
        <p:txBody>
          <a:bodyPr wrap="square" rtlCol="0">
            <a:spAutoFit/>
          </a:bodyPr>
          <a:lstStyle/>
          <a:p>
            <a:r>
              <a:rPr lang="fr-FR" dirty="0"/>
              <a:t>Si  l’installation s’est bien passée nous devons obtenir une notification de la machine qui indique que nous sommes connectées au </a:t>
            </a:r>
            <a:r>
              <a:rPr lang="fr-FR" dirty="0" err="1"/>
              <a:t>vpn</a:t>
            </a:r>
            <a:r>
              <a:rPr lang="fr-FR" dirty="0"/>
              <a:t> !</a:t>
            </a:r>
          </a:p>
          <a:p>
            <a:endParaRPr lang="fr-FR" dirty="0"/>
          </a:p>
          <a:p>
            <a:endParaRPr lang="fr-FR" dirty="0"/>
          </a:p>
          <a:p>
            <a:endParaRPr lang="fr-FR" dirty="0"/>
          </a:p>
          <a:p>
            <a:endParaRPr lang="fr-FR" dirty="0"/>
          </a:p>
          <a:p>
            <a:endParaRPr lang="fr-FR" dirty="0"/>
          </a:p>
          <a:p>
            <a:endParaRPr lang="fr-FR" dirty="0"/>
          </a:p>
          <a:p>
            <a:r>
              <a:rPr lang="fr-FR" dirty="0"/>
              <a:t>Nous pouvons également consulter les logs et nous apercevoir que le réseau VPN est bien actif !</a:t>
            </a:r>
          </a:p>
        </p:txBody>
      </p:sp>
      <p:pic>
        <p:nvPicPr>
          <p:cNvPr id="9218" name="Picture 2">
            <a:extLst>
              <a:ext uri="{FF2B5EF4-FFF2-40B4-BE49-F238E27FC236}">
                <a16:creationId xmlns:a16="http://schemas.microsoft.com/office/drawing/2014/main" id="{0DA40DA5-9167-47C9-B595-D8F4F4D4F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6012" y="2348880"/>
            <a:ext cx="7663893" cy="41086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5">
            <a:extLst>
              <a:ext uri="{FF2B5EF4-FFF2-40B4-BE49-F238E27FC236}">
                <a16:creationId xmlns:a16="http://schemas.microsoft.com/office/drawing/2014/main" id="{28193394-60C9-4300-B014-46EB8F2CC042}"/>
              </a:ext>
            </a:extLst>
          </p:cNvPr>
          <p:cNvCxnSpPr/>
          <p:nvPr/>
        </p:nvCxnSpPr>
        <p:spPr>
          <a:xfrm flipV="1">
            <a:off x="4438228" y="2564904"/>
            <a:ext cx="576064" cy="10081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9D80CF-1A2E-428C-8038-6665D87FB08E}"/>
              </a:ext>
            </a:extLst>
          </p:cNvPr>
          <p:cNvSpPr/>
          <p:nvPr/>
        </p:nvSpPr>
        <p:spPr>
          <a:xfrm>
            <a:off x="5014292" y="2420888"/>
            <a:ext cx="864096"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0226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3A61C0-1C57-4D4F-8BC2-B14625CFD1A6}"/>
              </a:ext>
            </a:extLst>
          </p:cNvPr>
          <p:cNvSpPr>
            <a:spLocks noGrp="1"/>
          </p:cNvSpPr>
          <p:nvPr>
            <p:ph type="title"/>
          </p:nvPr>
        </p:nvSpPr>
        <p:spPr/>
        <p:txBody>
          <a:bodyPr>
            <a:normAutofit fontScale="90000"/>
          </a:bodyPr>
          <a:lstStyle/>
          <a:p>
            <a:r>
              <a:rPr lang="fr-FR" dirty="0"/>
              <a:t>Suite a une capture de tram </a:t>
            </a:r>
            <a:r>
              <a:rPr lang="fr-FR" dirty="0" err="1"/>
              <a:t>wireshark</a:t>
            </a:r>
            <a:r>
              <a:rPr lang="fr-FR" dirty="0"/>
              <a:t> nous voyons bien une émission de trames vers un tunnel privé ! Le VPN est opérationnel !</a:t>
            </a:r>
          </a:p>
        </p:txBody>
      </p:sp>
      <p:pic>
        <p:nvPicPr>
          <p:cNvPr id="10242" name="Picture 2">
            <a:extLst>
              <a:ext uri="{FF2B5EF4-FFF2-40B4-BE49-F238E27FC236}">
                <a16:creationId xmlns:a16="http://schemas.microsoft.com/office/drawing/2014/main" id="{E2424571-4995-4D51-9A75-DE54F0127C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3255" y="1995766"/>
            <a:ext cx="8402314" cy="4481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60CF14-2B40-4011-B989-843823980716}"/>
              </a:ext>
            </a:extLst>
          </p:cNvPr>
          <p:cNvSpPr/>
          <p:nvPr/>
        </p:nvSpPr>
        <p:spPr>
          <a:xfrm>
            <a:off x="2133973" y="5661248"/>
            <a:ext cx="7632848" cy="423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514C9E4-AC5A-460D-BF8E-F6543AD31E6E}"/>
              </a:ext>
            </a:extLst>
          </p:cNvPr>
          <p:cNvSpPr/>
          <p:nvPr/>
        </p:nvSpPr>
        <p:spPr>
          <a:xfrm>
            <a:off x="2133974" y="2996952"/>
            <a:ext cx="7632848" cy="576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6600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2">
            <a:extLst>
              <a:ext uri="{FF2B5EF4-FFF2-40B4-BE49-F238E27FC236}">
                <a16:creationId xmlns:a16="http://schemas.microsoft.com/office/drawing/2014/main" id="{6C483B8F-882C-4EFD-938E-A8FC9D204702}"/>
              </a:ext>
            </a:extLst>
          </p:cNvPr>
          <p:cNvSpPr txBox="1">
            <a:spLocks/>
          </p:cNvSpPr>
          <p:nvPr/>
        </p:nvSpPr>
        <p:spPr>
          <a:xfrm>
            <a:off x="1522413" y="381000"/>
            <a:ext cx="9144001" cy="1371600"/>
          </a:xfrm>
          <a:prstGeom prst="rect">
            <a:avLst/>
          </a:prstGeom>
        </p:spPr>
        <p:txBody>
          <a:bodyPr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fr-FR" dirty="0"/>
              <a:t>Conclusion</a:t>
            </a:r>
          </a:p>
        </p:txBody>
      </p:sp>
      <p:sp>
        <p:nvSpPr>
          <p:cNvPr id="3" name="Espace réservé du contenu 2">
            <a:extLst>
              <a:ext uri="{FF2B5EF4-FFF2-40B4-BE49-F238E27FC236}">
                <a16:creationId xmlns:a16="http://schemas.microsoft.com/office/drawing/2014/main" id="{E147954F-4B7B-4CAF-B513-5CD61C885F3D}"/>
              </a:ext>
            </a:extLst>
          </p:cNvPr>
          <p:cNvSpPr txBox="1">
            <a:spLocks/>
          </p:cNvSpPr>
          <p:nvPr/>
        </p:nvSpPr>
        <p:spPr>
          <a:xfrm>
            <a:off x="1413892" y="2420888"/>
            <a:ext cx="4968552" cy="3276600"/>
          </a:xfrm>
          <a:prstGeom prst="rect">
            <a:avLst/>
          </a:prstGeom>
        </p:spPr>
        <p:txBody>
          <a:bodyPr>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ctr">
              <a:buFont typeface="Arial" pitchFamily="34" charset="0"/>
              <a:buNone/>
            </a:pPr>
            <a:r>
              <a:rPr lang="fr-FR" sz="2000" dirty="0"/>
              <a:t>Le projet c’est déroulé en deux temps, le premier étant : comment nous allons nous organiser, qui allez faire quoi et comment ont allez le réaliser, le second fut la recherche d’informations utiles et la mis en applications des choses convenu aux préalables,</a:t>
            </a:r>
          </a:p>
          <a:p>
            <a:pPr marL="0" indent="0" algn="ctr">
              <a:buFont typeface="Arial" pitchFamily="34" charset="0"/>
              <a:buNone/>
            </a:pPr>
            <a:r>
              <a:rPr lang="fr-FR" sz="2000" dirty="0"/>
              <a:t>Le projet se passa très bien, nous avons su nous projetés très vite et il avança à une bonne allure, malgré cela, il nous manqua un peu de temps et de moyen (opérateur internet, ressources,…) pour pouvoir exporter notre VPN local en internet tel un vrai VPN </a:t>
            </a:r>
          </a:p>
        </p:txBody>
      </p:sp>
      <p:sp>
        <p:nvSpPr>
          <p:cNvPr id="5" name="Espace réservé du contenu 2">
            <a:extLst>
              <a:ext uri="{FF2B5EF4-FFF2-40B4-BE49-F238E27FC236}">
                <a16:creationId xmlns:a16="http://schemas.microsoft.com/office/drawing/2014/main" id="{A355B4A4-2F0B-4DE5-BCDA-84B21549FD3F}"/>
              </a:ext>
            </a:extLst>
          </p:cNvPr>
          <p:cNvSpPr txBox="1">
            <a:spLocks/>
          </p:cNvSpPr>
          <p:nvPr/>
        </p:nvSpPr>
        <p:spPr>
          <a:xfrm>
            <a:off x="6670476" y="3200400"/>
            <a:ext cx="4968552" cy="1236712"/>
          </a:xfrm>
          <a:prstGeom prst="rect">
            <a:avLst/>
          </a:prstGeom>
        </p:spPr>
        <p:txBody>
          <a:bodyPr>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ctr">
              <a:buFont typeface="Arial" pitchFamily="34" charset="0"/>
              <a:buNone/>
            </a:pPr>
            <a:r>
              <a:rPr lang="fr-FR" sz="2000" dirty="0"/>
              <a:t>Pour conclure, ce projet nous a permit de revoir ce que nous avons appris tout le long de cette année ainsi que nous apprendre de nouvelles connaissances</a:t>
            </a:r>
          </a:p>
        </p:txBody>
      </p:sp>
    </p:spTree>
    <p:extLst>
      <p:ext uri="{BB962C8B-B14F-4D97-AF65-F5344CB8AC3E}">
        <p14:creationId xmlns:p14="http://schemas.microsoft.com/office/powerpoint/2010/main" val="63054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0CF73B-CD66-4295-A780-C47F01664F43}"/>
              </a:ext>
            </a:extLst>
          </p:cNvPr>
          <p:cNvSpPr/>
          <p:nvPr/>
        </p:nvSpPr>
        <p:spPr>
          <a:xfrm>
            <a:off x="585800" y="1268760"/>
            <a:ext cx="11017224" cy="5047536"/>
          </a:xfrm>
          <a:prstGeom prst="rect">
            <a:avLst/>
          </a:prstGeom>
        </p:spPr>
        <p:txBody>
          <a:bodyPr wrap="square">
            <a:spAutoFit/>
          </a:bodyPr>
          <a:lstStyle/>
          <a:p>
            <a:r>
              <a:rPr lang="fr-FR" sz="1600" dirty="0"/>
              <a:t>Un réseau privé virtuel (VPN) est une extension des réseaux locaux, en effet il permet d’obtenir une liaison sécurisée dans la transmission de données. </a:t>
            </a:r>
          </a:p>
          <a:p>
            <a:endParaRPr lang="fr-FR" sz="1600" dirty="0"/>
          </a:p>
          <a:p>
            <a:r>
              <a:rPr lang="fr-FR" sz="1600" dirty="0"/>
              <a:t>Il correspond en fait à une interconnexion de réseaux locaux via une technique dite de «tunnel». C’est-à-dire encapsulant les données à transmettre de façon chiffrée.</a:t>
            </a:r>
          </a:p>
          <a:p>
            <a:r>
              <a:rPr lang="fr-FR" sz="1600" dirty="0"/>
              <a:t>Donc le VPN met en place l’authentification (et donc l’identification) des interlocuteurs et une confidentialité des données grâce à un chiffrement uniquement connu par le destinataire.</a:t>
            </a:r>
          </a:p>
          <a:p>
            <a:endParaRPr lang="fr-FR" sz="1600" dirty="0"/>
          </a:p>
          <a:p>
            <a:r>
              <a:rPr lang="fr-FR" sz="1600" dirty="0"/>
              <a:t>Comment cela fonctionne-t-il ?</a:t>
            </a:r>
          </a:p>
          <a:p>
            <a:endParaRPr lang="fr-FR" sz="1600" dirty="0"/>
          </a:p>
          <a:p>
            <a:r>
              <a:rPr lang="fr-FR" sz="1600" dirty="0"/>
              <a:t>Alors un VPN recrée une connexion internet totalement sécurisée. Ni votre fournisseur d'accès à Internet, ni les sites internet sur lesquels vous surfez ne sauront donc qui vous êtes. Ils peuvent uniquement voir la localisation de votre fournisseur de VPN. Il faut donc au préalable choisir sur le site du VPN le pays dans lequel vous voulez apparaître. Vous naviguez ainsi non pas avec votre IP, mais avec une IP mise à disposition par le VPN.</a:t>
            </a:r>
          </a:p>
          <a:p>
            <a:endParaRPr lang="fr-FR" sz="1600" dirty="0"/>
          </a:p>
          <a:p>
            <a:r>
              <a:rPr lang="fr-FR" sz="1600" dirty="0"/>
              <a:t>Pourquoi en avoir un ?</a:t>
            </a:r>
          </a:p>
          <a:p>
            <a:endParaRPr lang="fr-FR" sz="1600" dirty="0"/>
          </a:p>
          <a:p>
            <a:r>
              <a:rPr lang="fr-FR" sz="1600" dirty="0"/>
              <a:t>Un VPN peut servir à protéger vos e-mails et vos connexions sur différents appareils, accéder à des contenus géolocalisés (film uniquement disponible sur le marché Netflix asiatique), éviter la cybercensure exercée dans certains pays (ex: Chine), ...</a:t>
            </a:r>
          </a:p>
          <a:p>
            <a:endParaRPr lang="fr-FR" dirty="0"/>
          </a:p>
        </p:txBody>
      </p:sp>
      <p:sp>
        <p:nvSpPr>
          <p:cNvPr id="6" name="Titre 12">
            <a:extLst>
              <a:ext uri="{FF2B5EF4-FFF2-40B4-BE49-F238E27FC236}">
                <a16:creationId xmlns:a16="http://schemas.microsoft.com/office/drawing/2014/main" id="{A357DFA6-161C-41E2-A58A-9CCA04A555B0}"/>
              </a:ext>
            </a:extLst>
          </p:cNvPr>
          <p:cNvSpPr>
            <a:spLocks noGrp="1"/>
          </p:cNvSpPr>
          <p:nvPr>
            <p:ph type="title"/>
          </p:nvPr>
        </p:nvSpPr>
        <p:spPr>
          <a:xfrm>
            <a:off x="4888532" y="404664"/>
            <a:ext cx="2411759" cy="627856"/>
          </a:xfrm>
        </p:spPr>
        <p:txBody>
          <a:bodyPr rtlCol="0" anchor="b">
            <a:normAutofit/>
          </a:bodyPr>
          <a:lstStyle/>
          <a:p>
            <a:pPr rtl="0"/>
            <a:r>
              <a:rPr lang="fr-FR"/>
              <a:t>1.a </a:t>
            </a:r>
            <a:r>
              <a:rPr lang="fr-FR" dirty="0"/>
              <a:t>Le VPN</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2">
            <a:extLst>
              <a:ext uri="{FF2B5EF4-FFF2-40B4-BE49-F238E27FC236}">
                <a16:creationId xmlns:a16="http://schemas.microsoft.com/office/drawing/2014/main" id="{6BCC2C7C-43EB-43C5-8DCB-7A08D92CEA97}"/>
              </a:ext>
            </a:extLst>
          </p:cNvPr>
          <p:cNvSpPr txBox="1">
            <a:spLocks/>
          </p:cNvSpPr>
          <p:nvPr/>
        </p:nvSpPr>
        <p:spPr>
          <a:xfrm>
            <a:off x="1522413" y="381000"/>
            <a:ext cx="9144001" cy="1371600"/>
          </a:xfrm>
          <a:prstGeom prst="rect">
            <a:avLst/>
          </a:prstGeom>
        </p:spPr>
        <p:txBody>
          <a:bodyPr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fr-FR" dirty="0"/>
              <a:t>Nos sources :</a:t>
            </a:r>
          </a:p>
        </p:txBody>
      </p:sp>
      <p:sp>
        <p:nvSpPr>
          <p:cNvPr id="5" name="Espace réservé du contenu 2">
            <a:extLst>
              <a:ext uri="{FF2B5EF4-FFF2-40B4-BE49-F238E27FC236}">
                <a16:creationId xmlns:a16="http://schemas.microsoft.com/office/drawing/2014/main" id="{1996528C-F209-4FCB-BC50-A33E63A14FC0}"/>
              </a:ext>
            </a:extLst>
          </p:cNvPr>
          <p:cNvSpPr txBox="1">
            <a:spLocks/>
          </p:cNvSpPr>
          <p:nvPr/>
        </p:nvSpPr>
        <p:spPr>
          <a:xfrm>
            <a:off x="837828" y="2276872"/>
            <a:ext cx="10441160" cy="3276600"/>
          </a:xfrm>
          <a:prstGeom prst="rect">
            <a:avLst/>
          </a:prstGeom>
        </p:spPr>
        <p:txBody>
          <a:bodyPr>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fr-FR" sz="1800" dirty="0"/>
              <a:t>Bibliothèque de commandes </a:t>
            </a:r>
            <a:r>
              <a:rPr lang="fr-FR" sz="1800" dirty="0" err="1"/>
              <a:t>shell</a:t>
            </a:r>
            <a:r>
              <a:rPr lang="fr-FR" sz="1800" dirty="0"/>
              <a:t> Linux : </a:t>
            </a:r>
            <a:r>
              <a:rPr lang="fr-FR" sz="1800" dirty="0">
                <a:hlinkClick r:id="rId2"/>
              </a:rPr>
              <a:t>https://doc.ubuntu-fr.org/commande_shell</a:t>
            </a:r>
            <a:endParaRPr lang="fr-FR" sz="1800" dirty="0"/>
          </a:p>
          <a:p>
            <a:pPr marL="0" indent="0">
              <a:buNone/>
            </a:pPr>
            <a:r>
              <a:rPr lang="fr-FR" sz="1800" dirty="0"/>
              <a:t>Docs professeur : - </a:t>
            </a:r>
            <a:r>
              <a:rPr lang="fr-FR" sz="1800" dirty="0">
                <a:hlinkClick r:id="rId3"/>
              </a:rPr>
              <a:t>https://www.tutos.eu/9157</a:t>
            </a:r>
            <a:endParaRPr lang="fr-FR" sz="1800" dirty="0"/>
          </a:p>
          <a:p>
            <a:pPr marL="0" indent="0">
              <a:buNone/>
            </a:pPr>
            <a:r>
              <a:rPr lang="fr-FR" sz="1800" dirty="0"/>
              <a:t>	                 - </a:t>
            </a:r>
            <a:r>
              <a:rPr lang="fr-FR" sz="1800" dirty="0">
                <a:hlinkClick r:id="rId4"/>
              </a:rPr>
              <a:t>https://www.tutos.eu/7858</a:t>
            </a:r>
            <a:endParaRPr lang="fr-FR" sz="1800" dirty="0"/>
          </a:p>
          <a:p>
            <a:pPr marL="0" indent="0">
              <a:buNone/>
            </a:pPr>
            <a:r>
              <a:rPr lang="fr-FR" sz="1800" dirty="0"/>
              <a:t>	                 - </a:t>
            </a:r>
            <a:r>
              <a:rPr lang="fr-FR" sz="1800" dirty="0">
                <a:hlinkClick r:id="rId5"/>
              </a:rPr>
              <a:t>https://mathieu-androz.developpez.com/articles/linux/vpn/</a:t>
            </a:r>
            <a:endParaRPr lang="fr-FR" sz="1800" dirty="0"/>
          </a:p>
          <a:p>
            <a:pPr marL="0" indent="0">
              <a:buNone/>
            </a:pPr>
            <a:r>
              <a:rPr lang="fr-FR" sz="1800" dirty="0"/>
              <a:t>Bibliothèque Openvpn : </a:t>
            </a:r>
            <a:r>
              <a:rPr lang="fr-FR" sz="1800" dirty="0">
                <a:hlinkClick r:id="rId6"/>
              </a:rPr>
              <a:t>https://guide.ubuntu-fr.org/server/openvpn.html</a:t>
            </a:r>
            <a:endParaRPr lang="fr-FR" sz="1800" dirty="0"/>
          </a:p>
          <a:p>
            <a:pPr marL="0" indent="0">
              <a:buNone/>
            </a:pPr>
            <a:r>
              <a:rPr lang="fr-FR" sz="1800" dirty="0"/>
              <a:t>Vidéo </a:t>
            </a:r>
            <a:r>
              <a:rPr lang="fr-FR" sz="1800" dirty="0" err="1"/>
              <a:t>Youtube</a:t>
            </a:r>
            <a:r>
              <a:rPr lang="fr-FR" sz="1800" dirty="0"/>
              <a:t> professeur : </a:t>
            </a:r>
            <a:r>
              <a:rPr lang="fr-FR" sz="1800" dirty="0">
                <a:hlinkClick r:id="rId7"/>
              </a:rPr>
              <a:t>https://www.youtube.com/watch?v=XcsQdtsCS1U</a:t>
            </a:r>
            <a:endParaRPr lang="fr-FR" sz="1800" dirty="0"/>
          </a:p>
        </p:txBody>
      </p:sp>
    </p:spTree>
    <p:extLst>
      <p:ext uri="{BB962C8B-B14F-4D97-AF65-F5344CB8AC3E}">
        <p14:creationId xmlns:p14="http://schemas.microsoft.com/office/powerpoint/2010/main" val="140099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2">
            <a:extLst>
              <a:ext uri="{FF2B5EF4-FFF2-40B4-BE49-F238E27FC236}">
                <a16:creationId xmlns:a16="http://schemas.microsoft.com/office/drawing/2014/main" id="{B453C700-8FD2-4EC8-A28B-A6416354E65B}"/>
              </a:ext>
            </a:extLst>
          </p:cNvPr>
          <p:cNvSpPr>
            <a:spLocks noGrp="1"/>
          </p:cNvSpPr>
          <p:nvPr>
            <p:ph type="title"/>
          </p:nvPr>
        </p:nvSpPr>
        <p:spPr>
          <a:xfrm>
            <a:off x="1522413" y="381000"/>
            <a:ext cx="9144001" cy="1371600"/>
          </a:xfrm>
        </p:spPr>
        <p:txBody>
          <a:bodyPr rtlCol="0" anchor="b">
            <a:normAutofit/>
          </a:bodyPr>
          <a:lstStyle/>
          <a:p>
            <a:pPr rtl="0"/>
            <a:r>
              <a:rPr lang="fr-FR" dirty="0"/>
              <a:t>1.b Le VPN</a:t>
            </a:r>
          </a:p>
        </p:txBody>
      </p:sp>
      <p:sp>
        <p:nvSpPr>
          <p:cNvPr id="3" name="Espace réservé du contenu 2">
            <a:extLst>
              <a:ext uri="{FF2B5EF4-FFF2-40B4-BE49-F238E27FC236}">
                <a16:creationId xmlns:a16="http://schemas.microsoft.com/office/drawing/2014/main" id="{0A73D9B2-6898-4A07-805B-794C1316E53C}"/>
              </a:ext>
            </a:extLst>
          </p:cNvPr>
          <p:cNvSpPr>
            <a:spLocks noGrp="1"/>
          </p:cNvSpPr>
          <p:nvPr>
            <p:ph sz="half" idx="2"/>
          </p:nvPr>
        </p:nvSpPr>
        <p:spPr>
          <a:xfrm>
            <a:off x="1522413" y="2276872"/>
            <a:ext cx="4416552" cy="3276600"/>
          </a:xfrm>
        </p:spPr>
        <p:txBody>
          <a:bodyPr>
            <a:normAutofit fontScale="92500" lnSpcReduction="20000"/>
          </a:bodyPr>
          <a:lstStyle/>
          <a:p>
            <a:pPr marL="0" indent="0">
              <a:buNone/>
            </a:pPr>
            <a:r>
              <a:rPr lang="fr-FR" sz="2000" dirty="0"/>
              <a:t>Nous avons décidé de partir sur le projet avec comme base les documents mis à notre disposition, par la suite nous avons naviguer seule et nous avons fait nos propres recherches afin de réaliser au mieux le projet. </a:t>
            </a:r>
          </a:p>
          <a:p>
            <a:pPr marL="0" indent="0">
              <a:buNone/>
            </a:pPr>
            <a:r>
              <a:rPr lang="fr-FR" sz="2000" dirty="0"/>
              <a:t>Tout à d’abord il nous a fallu créer deux VM, une sous Windows et une sous Linux (par la suite, nous avons essayer de faire les deux sous Linux).</a:t>
            </a:r>
          </a:p>
          <a:p>
            <a:pPr marL="0" indent="0">
              <a:buNone/>
            </a:pPr>
            <a:r>
              <a:rPr lang="fr-FR" sz="2000" dirty="0"/>
              <a:t>Celle Linux sera le serveur et celle Windows le client.</a:t>
            </a:r>
          </a:p>
        </p:txBody>
      </p:sp>
      <p:pic>
        <p:nvPicPr>
          <p:cNvPr id="7" name="Image 6">
            <a:extLst>
              <a:ext uri="{FF2B5EF4-FFF2-40B4-BE49-F238E27FC236}">
                <a16:creationId xmlns:a16="http://schemas.microsoft.com/office/drawing/2014/main" id="{FE7BDED2-6A22-41BC-B51A-8E1A4AEA66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8668" y="137129"/>
            <a:ext cx="2524191" cy="2524191"/>
          </a:xfrm>
          <a:prstGeom prst="rect">
            <a:avLst/>
          </a:prstGeom>
          <a:noFill/>
        </p:spPr>
      </p:pic>
      <p:pic>
        <p:nvPicPr>
          <p:cNvPr id="16" name="Image 15">
            <a:extLst>
              <a:ext uri="{FF2B5EF4-FFF2-40B4-BE49-F238E27FC236}">
                <a16:creationId xmlns:a16="http://schemas.microsoft.com/office/drawing/2014/main" id="{FDB0B3E5-9951-4510-880C-2DA3FD812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684" y="3915172"/>
            <a:ext cx="2524191" cy="2524191"/>
          </a:xfrm>
          <a:prstGeom prst="rect">
            <a:avLst/>
          </a:prstGeom>
        </p:spPr>
      </p:pic>
      <p:pic>
        <p:nvPicPr>
          <p:cNvPr id="18" name="Graphique 17" descr="Transférer">
            <a:extLst>
              <a:ext uri="{FF2B5EF4-FFF2-40B4-BE49-F238E27FC236}">
                <a16:creationId xmlns:a16="http://schemas.microsoft.com/office/drawing/2014/main" id="{C5D76D2E-5E43-4D3F-A66E-59F864C8CA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9230271" y="2636912"/>
            <a:ext cx="1149016" cy="1149016"/>
          </a:xfrm>
          <a:prstGeom prst="rect">
            <a:avLst/>
          </a:prstGeom>
        </p:spPr>
      </p:pic>
    </p:spTree>
    <p:extLst>
      <p:ext uri="{BB962C8B-B14F-4D97-AF65-F5344CB8AC3E}">
        <p14:creationId xmlns:p14="http://schemas.microsoft.com/office/powerpoint/2010/main" val="72596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2494012" y="620688"/>
            <a:ext cx="7200799" cy="723528"/>
          </a:xfrm>
        </p:spPr>
        <p:txBody>
          <a:bodyPr rtlCol="0"/>
          <a:lstStyle/>
          <a:p>
            <a:pPr rtl="0"/>
            <a:r>
              <a:rPr lang="fr-FR" dirty="0"/>
              <a:t>Etapes de la mise en place du VPN</a:t>
            </a:r>
          </a:p>
        </p:txBody>
      </p:sp>
      <p:graphicFrame>
        <p:nvGraphicFramePr>
          <p:cNvPr id="3" name="Espace réservé du contenu 2" descr="Flux interactif" title="SmartArt"/>
          <p:cNvGraphicFramePr>
            <a:graphicFrameLocks noGrp="1"/>
          </p:cNvGraphicFramePr>
          <p:nvPr>
            <p:ph idx="1"/>
            <p:extLst>
              <p:ext uri="{D42A27DB-BD31-4B8C-83A1-F6EECF244321}">
                <p14:modId xmlns:p14="http://schemas.microsoft.com/office/powerpoint/2010/main" val="1648245837"/>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2">
            <a:extLst>
              <a:ext uri="{FF2B5EF4-FFF2-40B4-BE49-F238E27FC236}">
                <a16:creationId xmlns:a16="http://schemas.microsoft.com/office/drawing/2014/main" id="{C276B208-8112-4A38-9F2D-1731914EB360}"/>
              </a:ext>
            </a:extLst>
          </p:cNvPr>
          <p:cNvSpPr txBox="1">
            <a:spLocks/>
          </p:cNvSpPr>
          <p:nvPr/>
        </p:nvSpPr>
        <p:spPr>
          <a:xfrm>
            <a:off x="1522413" y="381000"/>
            <a:ext cx="9144001" cy="13716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nSpc>
                <a:spcPct val="90000"/>
              </a:lnSpc>
              <a:spcAft>
                <a:spcPts val="600"/>
              </a:spcAft>
            </a:pPr>
            <a:r>
              <a:rPr lang="fr-FR" sz="3600" kern="1200" spc="100" baseline="0">
                <a:latin typeface="+mj-lt"/>
                <a:ea typeface="+mj-ea"/>
                <a:cs typeface="+mj-cs"/>
              </a:rPr>
              <a:t>2. Le serveur</a:t>
            </a:r>
          </a:p>
        </p:txBody>
      </p:sp>
      <p:sp>
        <p:nvSpPr>
          <p:cNvPr id="15" name="Content Placeholder 2">
            <a:extLst>
              <a:ext uri="{FF2B5EF4-FFF2-40B4-BE49-F238E27FC236}">
                <a16:creationId xmlns:a16="http://schemas.microsoft.com/office/drawing/2014/main" id="{0991FAFF-7F46-46C0-9685-52902FAF50EA}"/>
              </a:ext>
            </a:extLst>
          </p:cNvPr>
          <p:cNvSpPr>
            <a:spLocks noGrp="1"/>
          </p:cNvSpPr>
          <p:nvPr>
            <p:ph sz="half" idx="1"/>
          </p:nvPr>
        </p:nvSpPr>
        <p:spPr>
          <a:xfrm>
            <a:off x="621804" y="2276872"/>
            <a:ext cx="4661639" cy="731911"/>
          </a:xfrm>
        </p:spPr>
        <p:txBody>
          <a:bodyPr>
            <a:normAutofit fontScale="70000" lnSpcReduction="20000"/>
          </a:bodyPr>
          <a:lstStyle/>
          <a:p>
            <a:pPr marL="0" indent="0">
              <a:buNone/>
            </a:pPr>
            <a:r>
              <a:rPr lang="fr-FR" dirty="0"/>
              <a:t>On va installer openvpn avec cette commande :</a:t>
            </a:r>
          </a:p>
          <a:p>
            <a:pPr marL="0" indent="0">
              <a:buNone/>
            </a:pPr>
            <a:r>
              <a:rPr lang="fr-FR" dirty="0" err="1"/>
              <a:t>sudo</a:t>
            </a:r>
            <a:r>
              <a:rPr lang="fr-FR" dirty="0"/>
              <a:t> apt-get </a:t>
            </a:r>
            <a:r>
              <a:rPr lang="fr-FR" dirty="0" err="1"/>
              <a:t>install</a:t>
            </a:r>
            <a:r>
              <a:rPr lang="fr-FR" dirty="0"/>
              <a:t> openvpn </a:t>
            </a:r>
            <a:r>
              <a:rPr lang="fr-FR" dirty="0" err="1"/>
              <a:t>easy-rsa</a:t>
            </a:r>
            <a:endParaRPr lang="en-US" dirty="0"/>
          </a:p>
        </p:txBody>
      </p:sp>
      <p:pic>
        <p:nvPicPr>
          <p:cNvPr id="10" name="Image 9">
            <a:extLst>
              <a:ext uri="{FF2B5EF4-FFF2-40B4-BE49-F238E27FC236}">
                <a16:creationId xmlns:a16="http://schemas.microsoft.com/office/drawing/2014/main" id="{52BA4FAC-A0CA-462B-A47B-19772094EBA9}"/>
              </a:ext>
            </a:extLst>
          </p:cNvPr>
          <p:cNvPicPr>
            <a:picLocks noChangeAspect="1"/>
          </p:cNvPicPr>
          <p:nvPr/>
        </p:nvPicPr>
        <p:blipFill>
          <a:blip r:embed="rId2"/>
          <a:stretch>
            <a:fillRect/>
          </a:stretch>
        </p:blipFill>
        <p:spPr>
          <a:xfrm>
            <a:off x="5734372" y="1556792"/>
            <a:ext cx="6006647" cy="4535017"/>
          </a:xfrm>
          <a:prstGeom prst="rect">
            <a:avLst/>
          </a:prstGeom>
          <a:noFill/>
        </p:spPr>
      </p:pic>
      <p:cxnSp>
        <p:nvCxnSpPr>
          <p:cNvPr id="14" name="Connecteur droit avec flèche 13">
            <a:extLst>
              <a:ext uri="{FF2B5EF4-FFF2-40B4-BE49-F238E27FC236}">
                <a16:creationId xmlns:a16="http://schemas.microsoft.com/office/drawing/2014/main" id="{43F20936-93A6-45A7-8DED-D14A2A533872}"/>
              </a:ext>
            </a:extLst>
          </p:cNvPr>
          <p:cNvCxnSpPr>
            <a:cxnSpLocks/>
          </p:cNvCxnSpPr>
          <p:nvPr/>
        </p:nvCxnSpPr>
        <p:spPr>
          <a:xfrm flipH="1">
            <a:off x="5283443" y="2348880"/>
            <a:ext cx="1621940" cy="144016"/>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capture d’écran, assis, ordinateur, écran&#10;&#10;Description générée automatiquement">
            <a:extLst>
              <a:ext uri="{FF2B5EF4-FFF2-40B4-BE49-F238E27FC236}">
                <a16:creationId xmlns:a16="http://schemas.microsoft.com/office/drawing/2014/main" id="{D2A9C8F3-5A4F-46B6-A3F6-AD6B22C0E89E}"/>
              </a:ext>
            </a:extLst>
          </p:cNvPr>
          <p:cNvPicPr>
            <a:picLocks noChangeAspect="1"/>
          </p:cNvPicPr>
          <p:nvPr/>
        </p:nvPicPr>
        <p:blipFill>
          <a:blip r:embed="rId2"/>
          <a:stretch>
            <a:fillRect/>
          </a:stretch>
        </p:blipFill>
        <p:spPr>
          <a:xfrm>
            <a:off x="693812" y="1156716"/>
            <a:ext cx="6400799" cy="4544567"/>
          </a:xfrm>
          <a:prstGeom prst="rect">
            <a:avLst/>
          </a:prstGeom>
          <a:noFill/>
          <a:ln w="76200">
            <a:solidFill>
              <a:schemeClr val="tx1"/>
            </a:solidFill>
            <a:miter lim="800000"/>
          </a:ln>
        </p:spPr>
      </p:pic>
      <p:sp>
        <p:nvSpPr>
          <p:cNvPr id="14" name="Text Placeholder 3">
            <a:extLst>
              <a:ext uri="{FF2B5EF4-FFF2-40B4-BE49-F238E27FC236}">
                <a16:creationId xmlns:a16="http://schemas.microsoft.com/office/drawing/2014/main" id="{CA6E5513-30B3-4BB3-96B4-4ED7FAC06AF1}"/>
              </a:ext>
            </a:extLst>
          </p:cNvPr>
          <p:cNvSpPr>
            <a:spLocks noGrp="1"/>
          </p:cNvSpPr>
          <p:nvPr>
            <p:ph type="body" sz="half" idx="2"/>
          </p:nvPr>
        </p:nvSpPr>
        <p:spPr>
          <a:xfrm>
            <a:off x="7462564" y="1915507"/>
            <a:ext cx="4032449" cy="2304256"/>
          </a:xfrm>
        </p:spPr>
        <p:txBody>
          <a:bodyPr/>
          <a:lstStyle/>
          <a:p>
            <a:r>
              <a:rPr lang="fr-FR" dirty="0"/>
              <a:t>On va se rendre dans le répertoire contenant les fichiers à configurer d'</a:t>
            </a:r>
            <a:r>
              <a:rPr lang="fr-FR" dirty="0" err="1"/>
              <a:t>opvenvpn</a:t>
            </a:r>
            <a:r>
              <a:rPr lang="fr-FR" dirty="0"/>
              <a:t>, lister ce qu'il contient et vérifier que le fichier vars y est présent</a:t>
            </a:r>
          </a:p>
          <a:p>
            <a:endParaRPr lang="fr-FR" dirty="0"/>
          </a:p>
          <a:p>
            <a:r>
              <a:rPr lang="fr-FR" dirty="0"/>
              <a:t>On va par la suite l’éditer avec la commande nano</a:t>
            </a:r>
            <a:endParaRPr lang="en-US" dirty="0"/>
          </a:p>
        </p:txBody>
      </p:sp>
      <p:cxnSp>
        <p:nvCxnSpPr>
          <p:cNvPr id="9" name="Connecteur droit 8">
            <a:extLst>
              <a:ext uri="{FF2B5EF4-FFF2-40B4-BE49-F238E27FC236}">
                <a16:creationId xmlns:a16="http://schemas.microsoft.com/office/drawing/2014/main" id="{5AEED9C5-A6FB-4442-8463-EB7674E18818}"/>
              </a:ext>
            </a:extLst>
          </p:cNvPr>
          <p:cNvCxnSpPr>
            <a:cxnSpLocks/>
            <a:stCxn id="7" idx="3"/>
          </p:cNvCxnSpPr>
          <p:nvPr/>
        </p:nvCxnSpPr>
        <p:spPr>
          <a:xfrm flipV="1">
            <a:off x="7094611" y="2996952"/>
            <a:ext cx="872009" cy="43204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13" name="Image 12">
            <a:extLst>
              <a:ext uri="{FF2B5EF4-FFF2-40B4-BE49-F238E27FC236}">
                <a16:creationId xmlns:a16="http://schemas.microsoft.com/office/drawing/2014/main" id="{1F9F4CB2-D9D8-45EF-BE4E-E561A4256393}"/>
              </a:ext>
            </a:extLst>
          </p:cNvPr>
          <p:cNvPicPr>
            <a:picLocks noChangeAspect="1"/>
          </p:cNvPicPr>
          <p:nvPr/>
        </p:nvPicPr>
        <p:blipFill>
          <a:blip r:embed="rId3"/>
          <a:stretch>
            <a:fillRect/>
          </a:stretch>
        </p:blipFill>
        <p:spPr>
          <a:xfrm>
            <a:off x="8146795" y="4005064"/>
            <a:ext cx="3744417" cy="2548030"/>
          </a:xfrm>
          <a:prstGeom prst="rect">
            <a:avLst/>
          </a:prstGeom>
        </p:spPr>
      </p:pic>
      <p:sp>
        <p:nvSpPr>
          <p:cNvPr id="15" name="Organigramme : Procédé 14">
            <a:extLst>
              <a:ext uri="{FF2B5EF4-FFF2-40B4-BE49-F238E27FC236}">
                <a16:creationId xmlns:a16="http://schemas.microsoft.com/office/drawing/2014/main" id="{206BE70B-CCF4-4216-BEB0-821DEB16D3D7}"/>
              </a:ext>
            </a:extLst>
          </p:cNvPr>
          <p:cNvSpPr/>
          <p:nvPr/>
        </p:nvSpPr>
        <p:spPr>
          <a:xfrm>
            <a:off x="8362664" y="5445224"/>
            <a:ext cx="1836204" cy="864096"/>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76FC5EAA-D4CF-4B12-9EDB-A3F742CF1738}"/>
              </a:ext>
            </a:extLst>
          </p:cNvPr>
          <p:cNvCxnSpPr>
            <a:cxnSpLocks/>
            <a:stCxn id="15" idx="0"/>
          </p:cNvCxnSpPr>
          <p:nvPr/>
        </p:nvCxnSpPr>
        <p:spPr>
          <a:xfrm flipH="1" flipV="1">
            <a:off x="7966465" y="4077072"/>
            <a:ext cx="1314301" cy="1368152"/>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moniteur, assis, écran, ordinateur&#10;&#10;Description générée automatiquement">
            <a:extLst>
              <a:ext uri="{FF2B5EF4-FFF2-40B4-BE49-F238E27FC236}">
                <a16:creationId xmlns:a16="http://schemas.microsoft.com/office/drawing/2014/main" id="{DD7143CE-52B8-41A8-96DB-359FB946BB0A}"/>
              </a:ext>
            </a:extLst>
          </p:cNvPr>
          <p:cNvPicPr>
            <a:picLocks noChangeAspect="1"/>
          </p:cNvPicPr>
          <p:nvPr/>
        </p:nvPicPr>
        <p:blipFill>
          <a:blip r:embed="rId2"/>
          <a:stretch>
            <a:fillRect/>
          </a:stretch>
        </p:blipFill>
        <p:spPr>
          <a:xfrm>
            <a:off x="5684839" y="685800"/>
            <a:ext cx="4933949" cy="5334000"/>
          </a:xfrm>
          <a:prstGeom prst="rect">
            <a:avLst/>
          </a:prstGeom>
          <a:noFill/>
          <a:ln w="76200">
            <a:solidFill>
              <a:schemeClr val="tx1"/>
            </a:solidFill>
            <a:miter lim="800000"/>
          </a:ln>
        </p:spPr>
      </p:pic>
      <p:sp>
        <p:nvSpPr>
          <p:cNvPr id="10" name="Text Placeholder 3">
            <a:extLst>
              <a:ext uri="{FF2B5EF4-FFF2-40B4-BE49-F238E27FC236}">
                <a16:creationId xmlns:a16="http://schemas.microsoft.com/office/drawing/2014/main" id="{EDB8CDDE-83E2-4DB9-AA2B-0F41FF42578D}"/>
              </a:ext>
            </a:extLst>
          </p:cNvPr>
          <p:cNvSpPr>
            <a:spLocks noGrp="1"/>
          </p:cNvSpPr>
          <p:nvPr>
            <p:ph type="body" sz="half" idx="2"/>
          </p:nvPr>
        </p:nvSpPr>
        <p:spPr>
          <a:xfrm>
            <a:off x="765820" y="404664"/>
            <a:ext cx="4176464" cy="5904656"/>
          </a:xfrm>
        </p:spPr>
        <p:txBody>
          <a:bodyPr>
            <a:normAutofit/>
          </a:bodyPr>
          <a:lstStyle/>
          <a:p>
            <a:r>
              <a:rPr lang="fr-FR" sz="3200" dirty="0"/>
              <a:t>a.	</a:t>
            </a:r>
            <a:r>
              <a:rPr lang="fr-FR" sz="2800" dirty="0"/>
              <a:t>Génération des   	certificats 	d’authentification 	du serveur et 		du client</a:t>
            </a:r>
          </a:p>
          <a:p>
            <a:endParaRPr lang="fr-FR" dirty="0"/>
          </a:p>
          <a:p>
            <a:r>
              <a:rPr lang="fr-FR" dirty="0"/>
              <a:t>Après avec exécuter la commande : . ./vars et ./clean-all pour nettoyer toutes les clés et certificats existants, on tape ./</a:t>
            </a:r>
            <a:r>
              <a:rPr lang="fr-FR" dirty="0" err="1"/>
              <a:t>build</a:t>
            </a:r>
            <a:r>
              <a:rPr lang="fr-FR" dirty="0"/>
              <a:t>-ca, nous avons juste à appuyer sur entrée car nous avons déjà changé les infos au préalable. La clé crée ici est  « </a:t>
            </a:r>
            <a:r>
              <a:rPr lang="fr-FR" dirty="0" err="1"/>
              <a:t>ca.key</a:t>
            </a:r>
            <a:r>
              <a:rPr lang="fr-FR" dirty="0"/>
              <a:t> » et la certification crée est « ca.crt »</a:t>
            </a:r>
          </a:p>
          <a:p>
            <a:endParaRPr lang="fr-FR" dirty="0"/>
          </a:p>
          <a:p>
            <a:r>
              <a:rPr lang="fr-FR" dirty="0"/>
              <a:t>On va contrôler que le certificat et la clé de l'Autorité de Certification ont été créés dans keys.</a:t>
            </a:r>
          </a:p>
        </p:txBody>
      </p:sp>
      <p:sp>
        <p:nvSpPr>
          <p:cNvPr id="4" name="Organigramme : Procédé 3">
            <a:extLst>
              <a:ext uri="{FF2B5EF4-FFF2-40B4-BE49-F238E27FC236}">
                <a16:creationId xmlns:a16="http://schemas.microsoft.com/office/drawing/2014/main" id="{F8483642-0895-4034-A881-3A9D8D563EA5}"/>
              </a:ext>
            </a:extLst>
          </p:cNvPr>
          <p:cNvSpPr/>
          <p:nvPr/>
        </p:nvSpPr>
        <p:spPr>
          <a:xfrm>
            <a:off x="7318548" y="1916832"/>
            <a:ext cx="432048" cy="144016"/>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6" name="Organigramme : Procédé 5">
            <a:extLst>
              <a:ext uri="{FF2B5EF4-FFF2-40B4-BE49-F238E27FC236}">
                <a16:creationId xmlns:a16="http://schemas.microsoft.com/office/drawing/2014/main" id="{C821AECD-9369-4A33-AFF9-3AB34BB9C5B0}"/>
              </a:ext>
            </a:extLst>
          </p:cNvPr>
          <p:cNvSpPr/>
          <p:nvPr/>
        </p:nvSpPr>
        <p:spPr>
          <a:xfrm>
            <a:off x="6022404" y="2132856"/>
            <a:ext cx="288032" cy="144016"/>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Organigramme : Procédé 11">
            <a:extLst>
              <a:ext uri="{FF2B5EF4-FFF2-40B4-BE49-F238E27FC236}">
                <a16:creationId xmlns:a16="http://schemas.microsoft.com/office/drawing/2014/main" id="{F676D20B-D183-4E27-BD19-59DA29572B57}"/>
              </a:ext>
            </a:extLst>
          </p:cNvPr>
          <p:cNvSpPr/>
          <p:nvPr/>
        </p:nvSpPr>
        <p:spPr>
          <a:xfrm>
            <a:off x="6359968" y="2127879"/>
            <a:ext cx="382515" cy="144016"/>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6BE12652-61E2-4155-B8CD-5041B6D25FBA}"/>
              </a:ext>
            </a:extLst>
          </p:cNvPr>
          <p:cNvCxnSpPr>
            <a:stCxn id="6" idx="1"/>
          </p:cNvCxnSpPr>
          <p:nvPr/>
        </p:nvCxnSpPr>
        <p:spPr>
          <a:xfrm flipH="1">
            <a:off x="4654252" y="2204864"/>
            <a:ext cx="1368152" cy="13681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F8E8F0CC-ED6E-4D94-8939-8EF1BD31A0C5}"/>
              </a:ext>
            </a:extLst>
          </p:cNvPr>
          <p:cNvCxnSpPr>
            <a:cxnSpLocks/>
          </p:cNvCxnSpPr>
          <p:nvPr/>
        </p:nvCxnSpPr>
        <p:spPr>
          <a:xfrm flipH="1">
            <a:off x="4654252" y="2276872"/>
            <a:ext cx="1714663" cy="1296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68D7888-1802-42C0-BAE0-FED22047430B}"/>
              </a:ext>
            </a:extLst>
          </p:cNvPr>
          <p:cNvCxnSpPr>
            <a:cxnSpLocks/>
          </p:cNvCxnSpPr>
          <p:nvPr/>
        </p:nvCxnSpPr>
        <p:spPr>
          <a:xfrm flipH="1">
            <a:off x="4654252" y="2056656"/>
            <a:ext cx="2694843" cy="15163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capture d’écran, moniteur, écran, assis&#10;&#10;Description générée automatiquement">
            <a:extLst>
              <a:ext uri="{FF2B5EF4-FFF2-40B4-BE49-F238E27FC236}">
                <a16:creationId xmlns:a16="http://schemas.microsoft.com/office/drawing/2014/main" id="{D8B1132D-7484-4918-B61F-88AC9D924D47}"/>
              </a:ext>
            </a:extLst>
          </p:cNvPr>
          <p:cNvPicPr>
            <a:picLocks noChangeAspect="1"/>
          </p:cNvPicPr>
          <p:nvPr/>
        </p:nvPicPr>
        <p:blipFill>
          <a:blip r:embed="rId2"/>
          <a:stretch>
            <a:fillRect/>
          </a:stretch>
        </p:blipFill>
        <p:spPr>
          <a:xfrm>
            <a:off x="5014292" y="974621"/>
            <a:ext cx="6759622" cy="4528946"/>
          </a:xfrm>
          <a:prstGeom prst="rect">
            <a:avLst/>
          </a:prstGeom>
          <a:noFill/>
        </p:spPr>
      </p:pic>
      <p:sp>
        <p:nvSpPr>
          <p:cNvPr id="9" name="Text Placeholder 3">
            <a:extLst>
              <a:ext uri="{FF2B5EF4-FFF2-40B4-BE49-F238E27FC236}">
                <a16:creationId xmlns:a16="http://schemas.microsoft.com/office/drawing/2014/main" id="{42BBFF48-42BD-4241-ADF8-D25FD9EBB37A}"/>
              </a:ext>
            </a:extLst>
          </p:cNvPr>
          <p:cNvSpPr>
            <a:spLocks noGrp="1"/>
          </p:cNvSpPr>
          <p:nvPr>
            <p:ph type="body" sz="half" idx="2"/>
          </p:nvPr>
        </p:nvSpPr>
        <p:spPr>
          <a:xfrm>
            <a:off x="708787" y="2174030"/>
            <a:ext cx="4104456" cy="2227078"/>
          </a:xfrm>
        </p:spPr>
        <p:txBody>
          <a:bodyPr>
            <a:normAutofit fontScale="92500" lnSpcReduction="20000"/>
          </a:bodyPr>
          <a:lstStyle/>
          <a:p>
            <a:r>
              <a:rPr lang="fr-FR" dirty="0"/>
              <a:t>on peut maintenant créer les certificats du server avec la commande :                 ./</a:t>
            </a:r>
            <a:r>
              <a:rPr lang="fr-FR" dirty="0" err="1"/>
              <a:t>build</a:t>
            </a:r>
            <a:r>
              <a:rPr lang="fr-FR" dirty="0"/>
              <a:t>-key-server nom du server</a:t>
            </a:r>
          </a:p>
          <a:p>
            <a:endParaRPr lang="fr-FR" dirty="0"/>
          </a:p>
          <a:p>
            <a:r>
              <a:rPr lang="fr-FR" dirty="0"/>
              <a:t>Les réponses sont </a:t>
            </a:r>
            <a:r>
              <a:rPr lang="fr-FR" dirty="0" err="1"/>
              <a:t>pré-remplies</a:t>
            </a:r>
            <a:r>
              <a:rPr lang="fr-FR" dirty="0"/>
              <a:t>, il suffit de signer et valider le certificat.</a:t>
            </a:r>
            <a:endParaRPr lang="en-US" dirty="0"/>
          </a:p>
          <a:p>
            <a:r>
              <a:rPr lang="en-US" dirty="0" err="1"/>
              <a:t>Cette</a:t>
            </a:r>
            <a:r>
              <a:rPr lang="en-US" dirty="0"/>
              <a:t> </a:t>
            </a:r>
            <a:r>
              <a:rPr lang="en-US" dirty="0" err="1"/>
              <a:t>commande</a:t>
            </a:r>
            <a:r>
              <a:rPr lang="en-US" dirty="0"/>
              <a:t> a </a:t>
            </a:r>
            <a:r>
              <a:rPr lang="en-US" dirty="0" err="1"/>
              <a:t>permis</a:t>
            </a:r>
            <a:r>
              <a:rPr lang="en-US" dirty="0"/>
              <a:t> de </a:t>
            </a:r>
            <a:r>
              <a:rPr lang="en-US" dirty="0" err="1"/>
              <a:t>créer</a:t>
            </a:r>
            <a:r>
              <a:rPr lang="en-US" dirty="0"/>
              <a:t> la </a:t>
            </a:r>
            <a:r>
              <a:rPr lang="en-US" dirty="0" err="1"/>
              <a:t>clé</a:t>
            </a:r>
            <a:r>
              <a:rPr lang="en-US" dirty="0"/>
              <a:t> du </a:t>
            </a:r>
            <a:r>
              <a:rPr lang="en-US" dirty="0" err="1"/>
              <a:t>serveur</a:t>
            </a:r>
            <a:r>
              <a:rPr lang="en-US" dirty="0"/>
              <a:t> : “nom-du-</a:t>
            </a:r>
            <a:r>
              <a:rPr lang="en-US" dirty="0" err="1"/>
              <a:t>serveur.key</a:t>
            </a:r>
            <a:r>
              <a:rPr lang="en-US" dirty="0"/>
              <a:t>” </a:t>
            </a:r>
            <a:r>
              <a:rPr lang="en-US" dirty="0" err="1"/>
              <a:t>ainsi</a:t>
            </a:r>
            <a:r>
              <a:rPr lang="en-US" dirty="0"/>
              <a:t> que la certification : “nom-du-server.crt”</a:t>
            </a:r>
            <a:endParaRPr lang="fr-FR" dirty="0"/>
          </a:p>
        </p:txBody>
      </p:sp>
      <p:sp>
        <p:nvSpPr>
          <p:cNvPr id="3" name="Organigramme : Procédé 2">
            <a:extLst>
              <a:ext uri="{FF2B5EF4-FFF2-40B4-BE49-F238E27FC236}">
                <a16:creationId xmlns:a16="http://schemas.microsoft.com/office/drawing/2014/main" id="{381D912E-2196-4106-BF83-403E8723B672}"/>
              </a:ext>
            </a:extLst>
          </p:cNvPr>
          <p:cNvSpPr/>
          <p:nvPr/>
        </p:nvSpPr>
        <p:spPr>
          <a:xfrm>
            <a:off x="5446340" y="2708920"/>
            <a:ext cx="3528392" cy="1152128"/>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4" name="Organigramme : Procédé 3">
            <a:extLst>
              <a:ext uri="{FF2B5EF4-FFF2-40B4-BE49-F238E27FC236}">
                <a16:creationId xmlns:a16="http://schemas.microsoft.com/office/drawing/2014/main" id="{D1BA6840-7F38-43F9-8A28-BD433EDAC0BA}"/>
              </a:ext>
            </a:extLst>
          </p:cNvPr>
          <p:cNvSpPr/>
          <p:nvPr/>
        </p:nvSpPr>
        <p:spPr>
          <a:xfrm>
            <a:off x="6814492" y="3933056"/>
            <a:ext cx="576064" cy="216024"/>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6" name="Organigramme : Procédé 5">
            <a:extLst>
              <a:ext uri="{FF2B5EF4-FFF2-40B4-BE49-F238E27FC236}">
                <a16:creationId xmlns:a16="http://schemas.microsoft.com/office/drawing/2014/main" id="{80E6BC07-F856-41C2-938D-53DCE5EA2848}"/>
              </a:ext>
            </a:extLst>
          </p:cNvPr>
          <p:cNvSpPr/>
          <p:nvPr/>
        </p:nvSpPr>
        <p:spPr>
          <a:xfrm>
            <a:off x="8686700" y="4293096"/>
            <a:ext cx="576064" cy="216024"/>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7D96BEE6-B68E-4451-8309-A81D13BFD940}"/>
              </a:ext>
            </a:extLst>
          </p:cNvPr>
          <p:cNvCxnSpPr>
            <a:cxnSpLocks/>
          </p:cNvCxnSpPr>
          <p:nvPr/>
        </p:nvCxnSpPr>
        <p:spPr>
          <a:xfrm flipH="1">
            <a:off x="4438228" y="2713038"/>
            <a:ext cx="1008112" cy="1508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9381C51-0CBF-4B41-84F0-97F47B78F6A7}"/>
              </a:ext>
            </a:extLst>
          </p:cNvPr>
          <p:cNvCxnSpPr>
            <a:cxnSpLocks/>
          </p:cNvCxnSpPr>
          <p:nvPr/>
        </p:nvCxnSpPr>
        <p:spPr>
          <a:xfrm flipH="1">
            <a:off x="4438228" y="4149080"/>
            <a:ext cx="2376265" cy="411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6CCA3EE-17F9-4CA7-A60B-F359C97C4098}"/>
              </a:ext>
            </a:extLst>
          </p:cNvPr>
          <p:cNvCxnSpPr>
            <a:cxnSpLocks/>
          </p:cNvCxnSpPr>
          <p:nvPr/>
        </p:nvCxnSpPr>
        <p:spPr>
          <a:xfrm flipH="1" flipV="1">
            <a:off x="4438228" y="4219383"/>
            <a:ext cx="4248473" cy="279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unnel bleu numérique 16: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5_TF02895261_TF02895261.potx" id="{D591E305-304E-4F08-83F3-B9147EDAAFB5}" vid="{F4994B82-D552-431A-8540-55AA87CE1401}"/>
    </a:ext>
  </a:extLst>
</a:theme>
</file>

<file path=ppt/theme/theme2.xml><?xml version="1.0" encoding="utf-8"?>
<a:theme xmlns:a="http://schemas.openxmlformats.org/drawingml/2006/main" name="Thèm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20D3F4BC6DDC4E85F66CF18763F61C" ma:contentTypeVersion="11" ma:contentTypeDescription="Crée un document." ma:contentTypeScope="" ma:versionID="20f73e9a8baa539a9b6e0c9027a9cd46">
  <xsd:schema xmlns:xsd="http://www.w3.org/2001/XMLSchema" xmlns:xs="http://www.w3.org/2001/XMLSchema" xmlns:p="http://schemas.microsoft.com/office/2006/metadata/properties" xmlns:ns3="1ac04c0f-49a1-443d-8d22-6a9470b34b98" xmlns:ns4="d9c9db74-5ea5-4258-8fb6-cbb1bc9572b2" targetNamespace="http://schemas.microsoft.com/office/2006/metadata/properties" ma:root="true" ma:fieldsID="3c19aaa352d1fd08a0a54df20ce7606d" ns3:_="" ns4:_="">
    <xsd:import namespace="1ac04c0f-49a1-443d-8d22-6a9470b34b98"/>
    <xsd:import namespace="d9c9db74-5ea5-4258-8fb6-cbb1bc9572b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c04c0f-49a1-443d-8d22-6a9470b34b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c9db74-5ea5-4258-8fb6-cbb1bc9572b2"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4DB120-EC07-4EE0-9CCC-245692218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c04c0f-49a1-443d-8d22-6a9470b34b98"/>
    <ds:schemaRef ds:uri="d9c9db74-5ea5-4258-8fb6-cbb1bc9572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d9c9db74-5ea5-4258-8fb6-cbb1bc9572b2"/>
    <ds:schemaRef ds:uri="http://purl.org/dc/terms/"/>
    <ds:schemaRef ds:uri="1ac04c0f-49a1-443d-8d22-6a9470b34b9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048AD05-9A3C-4461-8413-E0DD8465DC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2096</Words>
  <Application>Microsoft Office PowerPoint</Application>
  <PresentationFormat>Personnalisé</PresentationFormat>
  <Paragraphs>212</Paragraphs>
  <Slides>30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30</vt:i4>
      </vt:variant>
    </vt:vector>
  </HeadingPairs>
  <TitlesOfParts>
    <vt:vector size="34" baseType="lpstr">
      <vt:lpstr>Arial</vt:lpstr>
      <vt:lpstr>Consolas</vt:lpstr>
      <vt:lpstr>Corbel</vt:lpstr>
      <vt:lpstr>Tunnel bleu numérique 16:9</vt:lpstr>
      <vt:lpstr>Rapport de projet : VPN</vt:lpstr>
      <vt:lpstr>Sommaire : </vt:lpstr>
      <vt:lpstr>1.a Le VPN</vt:lpstr>
      <vt:lpstr>1.b Le VPN</vt:lpstr>
      <vt:lpstr>Etapes de la mise en place du VPN</vt:lpstr>
      <vt:lpstr>Présentation PowerPoint</vt:lpstr>
      <vt:lpstr>Présentation PowerPoint</vt:lpstr>
      <vt:lpstr>Présentation PowerPoint</vt:lpstr>
      <vt:lpstr>Présentation PowerPoint</vt:lpstr>
      <vt:lpstr>Présentation PowerPoint</vt:lpstr>
      <vt:lpstr>Présentation PowerPoint</vt:lpstr>
      <vt:lpstr>Génération des clés d’authentifications pour le client </vt:lpstr>
      <vt:lpstr>Présentation PowerPoint</vt:lpstr>
      <vt:lpstr>Présentation PowerPoint</vt:lpstr>
      <vt:lpstr>Présentation PowerPoint</vt:lpstr>
      <vt:lpstr>Nous allons maintenant ajuster les règles du pare-feu UFW pour masquer les connexions client </vt:lpstr>
      <vt:lpstr>Présentation PowerPoint</vt:lpstr>
      <vt:lpstr>Finalement nous pouvons démarrer et activer le service OpenVPN  </vt:lpstr>
      <vt:lpstr>Nous allons également vérifier que le tunel « tun 0 » est bien créer et est actif .</vt:lpstr>
      <vt:lpstr>3. Préparation et installation de OpenVPN coté client  </vt:lpstr>
      <vt:lpstr>Présentation PowerPoint</vt:lpstr>
      <vt:lpstr>Présentation PowerPoint</vt:lpstr>
      <vt:lpstr>Présentation PowerPoint</vt:lpstr>
      <vt:lpstr>Présentation PowerPoint</vt:lpstr>
      <vt:lpstr>a. Test de connexion  </vt:lpstr>
      <vt:lpstr>Présentation PowerPoint</vt:lpstr>
      <vt:lpstr>Présentation PowerPoint</vt:lpstr>
      <vt:lpstr>Suite a une capture de tram wireshark nous voyons bien une émission de trames vers un tunnel privé ! Le VPN est opérationnel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2020-04-29T13:55:24Z</dcterms:created>
  <dcterms:modified xsi:type="dcterms:W3CDTF">2020-05-05T08:59:35Z</dcterms:modified>
</cp:coreProperties>
</file>